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sldIdLst>
    <p:sldId id="256" r:id="rId2"/>
    <p:sldId id="471" r:id="rId3"/>
    <p:sldId id="267" r:id="rId4"/>
    <p:sldId id="257" r:id="rId5"/>
    <p:sldId id="258" r:id="rId6"/>
    <p:sldId id="259" r:id="rId7"/>
    <p:sldId id="266" r:id="rId8"/>
    <p:sldId id="260" r:id="rId9"/>
    <p:sldId id="261" r:id="rId10"/>
    <p:sldId id="262" r:id="rId11"/>
    <p:sldId id="263" r:id="rId12"/>
    <p:sldId id="264" r:id="rId13"/>
    <p:sldId id="265"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6" r:id="rId191"/>
    <p:sldId id="447" r:id="rId192"/>
    <p:sldId id="448" r:id="rId193"/>
    <p:sldId id="449" r:id="rId194"/>
    <p:sldId id="450" r:id="rId195"/>
    <p:sldId id="451" r:id="rId196"/>
    <p:sldId id="452" r:id="rId197"/>
    <p:sldId id="453" r:id="rId198"/>
    <p:sldId id="454" r:id="rId199"/>
    <p:sldId id="455" r:id="rId200"/>
    <p:sldId id="456" r:id="rId201"/>
    <p:sldId id="457" r:id="rId202"/>
    <p:sldId id="458" r:id="rId203"/>
    <p:sldId id="459" r:id="rId204"/>
    <p:sldId id="460" r:id="rId205"/>
    <p:sldId id="461" r:id="rId206"/>
    <p:sldId id="462" r:id="rId207"/>
    <p:sldId id="463" r:id="rId208"/>
    <p:sldId id="464" r:id="rId209"/>
    <p:sldId id="465" r:id="rId210"/>
    <p:sldId id="466" r:id="rId211"/>
    <p:sldId id="467" r:id="rId212"/>
    <p:sldId id="468" r:id="rId213"/>
    <p:sldId id="469" r:id="rId214"/>
    <p:sldId id="470" r:id="rId2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E369085-C5F5-4C1B-A6C5-BF1E23DE7E19}">
          <p14:sldIdLst>
            <p14:sldId id="256"/>
            <p14:sldId id="471"/>
            <p14:sldId id="267"/>
            <p14:sldId id="257"/>
            <p14:sldId id="258"/>
            <p14:sldId id="259"/>
            <p14:sldId id="266"/>
            <p14:sldId id="260"/>
            <p14:sldId id="261"/>
            <p14:sldId id="262"/>
            <p14:sldId id="263"/>
          </p14:sldIdLst>
        </p14:section>
        <p14:section name="第一节 商业伦理判断与道德决策" id="{898FE6FA-4759-4DA0-B52D-DA367FB888A5}">
          <p14:sldIdLst>
            <p14:sldId id="264"/>
            <p14:sldId id="265"/>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Lst>
        </p14:section>
        <p14:section name="第二节 企业道德决策中商业伦理的构建模型" id="{D11F7E70-02DA-4513-A0A5-62263260DF99}">
          <p14:sldIdLst>
            <p14:sldId id="414"/>
            <p14:sldId id="415"/>
            <p14:sldId id="416"/>
            <p14:sldId id="417"/>
            <p14:sldId id="418"/>
            <p14:sldId id="419"/>
            <p14:sldId id="420"/>
            <p14:sldId id="421"/>
            <p14:sldId id="422"/>
            <p14:sldId id="423"/>
            <p14:sldId id="424"/>
            <p14:sldId id="425"/>
            <p14:sldId id="426"/>
            <p14:sldId id="427"/>
            <p14:sldId id="428"/>
            <p14:sldId id="429"/>
            <p14:sldId id="430"/>
            <p14:sldId id="431"/>
          </p14:sldIdLst>
        </p14:section>
        <p14:section name="第三节 企业道德决策中商业伦理的规则设计" id="{C299BA06-3100-4FF6-917C-8176A5FC2243}">
          <p14:sldIdLst>
            <p14:sldId id="432"/>
            <p14:sldId id="433"/>
            <p14:sldId id="434"/>
            <p14:sldId id="435"/>
            <p14:sldId id="436"/>
            <p14:sldId id="437"/>
            <p14:sldId id="438"/>
            <p14:sldId id="439"/>
            <p14:sldId id="440"/>
            <p14:sldId id="441"/>
            <p14:sldId id="442"/>
            <p14:sldId id="443"/>
            <p14:sldId id="444"/>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 id="467"/>
            <p14:sldId id="468"/>
            <p14:sldId id="469"/>
            <p14:sldId id="47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24" y="-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presProps" Target="presProps.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ableStyles" Target="tableStyle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F8EBE-FB6A-4646-A4E9-46D7040396F1}"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732EAECE-3451-4A77-858A-1D2AE6881852}" type="datetimeFigureOut">
              <a:rPr lang="zh-CN" altLang="en-US" smtClean="0"/>
              <a:t>2017/9/24</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32EAECE-3451-4A77-858A-1D2AE6881852}"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BF8EBE-FB6A-4646-A4E9-46D7040396F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732EAECE-3451-4A77-858A-1D2AE6881852}" type="datetimeFigureOut">
              <a:rPr lang="zh-CN" altLang="en-US" smtClean="0"/>
              <a:t>2017/9/24</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26BF8EBE-FB6A-4646-A4E9-46D7040396F1}"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第四章  企业道德决策中商业伦理的构建</a:t>
            </a:r>
            <a:endParaRPr lang="zh-CN" altLang="en-US" dirty="0"/>
          </a:p>
        </p:txBody>
      </p:sp>
    </p:spTree>
    <p:extLst>
      <p:ext uri="{BB962C8B-B14F-4D97-AF65-F5344CB8AC3E}">
        <p14:creationId xmlns:p14="http://schemas.microsoft.com/office/powerpoint/2010/main" val="16606190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363272" cy="5721499"/>
          </a:xfrm>
        </p:spPr>
        <p:txBody>
          <a:bodyPr>
            <a:normAutofit/>
          </a:bodyPr>
          <a:lstStyle/>
          <a:p>
            <a:r>
              <a:rPr lang="en-US" altLang="zh-CN" dirty="0" smtClean="0"/>
              <a:t>1999</a:t>
            </a:r>
            <a:r>
              <a:rPr lang="zh-CN" altLang="en-US" dirty="0" smtClean="0"/>
              <a:t>年，在“安德森诉通用公司案”中，通用汽车被判决向六位雪佛兰车车祸受害人 支付高达</a:t>
            </a:r>
            <a:r>
              <a:rPr lang="en-US" altLang="zh-CN" dirty="0" smtClean="0"/>
              <a:t>49.07</a:t>
            </a:r>
            <a:r>
              <a:rPr lang="zh-CN" altLang="en-US" dirty="0" smtClean="0"/>
              <a:t>亿美元的赔偿，其中</a:t>
            </a:r>
            <a:r>
              <a:rPr lang="en-US" altLang="zh-CN" dirty="0" smtClean="0"/>
              <a:t>1.07</a:t>
            </a:r>
            <a:r>
              <a:rPr lang="zh-CN" altLang="en-US" dirty="0" smtClean="0"/>
              <a:t>亿美元为补偿性赔偿，</a:t>
            </a:r>
            <a:r>
              <a:rPr lang="en-US" altLang="zh-CN" dirty="0" smtClean="0"/>
              <a:t>48</a:t>
            </a:r>
            <a:r>
              <a:rPr lang="zh-CN" altLang="en-US" dirty="0" smtClean="0"/>
              <a:t>亿美元为惩罚性赔偿。正如一位原诉人在诉讼中指出的，对汽车公司而言，消费者只是数据，是统计数据而已。两家美国汽车公司都因为这一原因，不仅受到道德上的谴责，并被迫支付了巨额赔偿金。</a:t>
            </a:r>
          </a:p>
          <a:p>
            <a:r>
              <a:rPr lang="en-US" altLang="zh-CN" dirty="0" smtClean="0"/>
              <a:t>——</a:t>
            </a:r>
            <a:r>
              <a:rPr lang="zh-CN" altLang="en-US" dirty="0" smtClean="0"/>
              <a:t>摘自：</a:t>
            </a:r>
            <a:r>
              <a:rPr lang="en-US" altLang="zh-CN" dirty="0" smtClean="0"/>
              <a:t>http://max.book118.com/html/2017/0329/97761711.shtm</a:t>
            </a:r>
          </a:p>
          <a:p>
            <a:endParaRPr lang="zh-CN" altLang="en-US" dirty="0"/>
          </a:p>
        </p:txBody>
      </p:sp>
    </p:spTree>
    <p:extLst>
      <p:ext uri="{BB962C8B-B14F-4D97-AF65-F5344CB8AC3E}">
        <p14:creationId xmlns:p14="http://schemas.microsoft.com/office/powerpoint/2010/main" val="2831488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04664"/>
            <a:ext cx="8219256" cy="5721499"/>
          </a:xfrm>
        </p:spPr>
        <p:txBody>
          <a:bodyPr>
            <a:normAutofit fontScale="92500" lnSpcReduction="20000"/>
          </a:bodyPr>
          <a:lstStyle/>
          <a:p>
            <a:r>
              <a:rPr lang="zh-CN" altLang="en-US" dirty="0" smtClean="0"/>
              <a:t>德</a:t>
            </a:r>
            <a:r>
              <a:rPr lang="en-US" altLang="zh-CN" dirty="0" smtClean="0"/>
              <a:t>•</a:t>
            </a:r>
            <a:r>
              <a:rPr lang="zh-CN" altLang="en-US" dirty="0" smtClean="0"/>
              <a:t>狄维士介绍说，安利在与许多慈善公益组织合作的同时，也有自己的侧重点，如儿童和环保。他尤其强调了安利对贫困儿童的关注，因为“儿童是未来”，他们“充 满了潜力”，当他们还是孩子的时候给予他们帮助，将使他们的人生有所不同。目前安利正在全球开展五年期的“爱心手牵手关爱儿童大行动”，安利（中国）将其命名为“儿童慈善年”，采取了一系列促进中国儿童福利事业的行动：大力支持全国妇联中国儿童少年基金会“安康西部行”活动，向云南、贵州、新疆、青海等省区儿童送温暖；在北京设立</a:t>
            </a:r>
            <a:r>
              <a:rPr lang="en-US" altLang="zh-CN" dirty="0" smtClean="0"/>
              <a:t>300</a:t>
            </a:r>
            <a:r>
              <a:rPr lang="zh-CN" altLang="en-US" dirty="0" smtClean="0"/>
              <a:t>万元 孤儿救助专项基金；向</a:t>
            </a:r>
            <a:r>
              <a:rPr lang="en-US" altLang="zh-CN" dirty="0" smtClean="0"/>
              <a:t>5000</a:t>
            </a:r>
            <a:r>
              <a:rPr lang="zh-CN" altLang="en-US" dirty="0" smtClean="0"/>
              <a:t>所希望小学捐赠足球等。德</a:t>
            </a:r>
            <a:r>
              <a:rPr lang="en-US" altLang="zh-CN" dirty="0" smtClean="0"/>
              <a:t>.</a:t>
            </a:r>
            <a:r>
              <a:rPr lang="zh-CN" altLang="en-US" dirty="0" smtClean="0"/>
              <a:t>狄维士说，每个孩子都是重要的和特殊的，帮助他们每一个人是参与慈善事业的最佳方式。</a:t>
            </a:r>
            <a:endParaRPr lang="zh-CN" altLang="en-US" dirty="0"/>
          </a:p>
        </p:txBody>
      </p:sp>
    </p:spTree>
    <p:extLst>
      <p:ext uri="{BB962C8B-B14F-4D97-AF65-F5344CB8AC3E}">
        <p14:creationId xmlns:p14="http://schemas.microsoft.com/office/powerpoint/2010/main" val="33344192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19256" cy="5649491"/>
          </a:xfrm>
        </p:spPr>
        <p:txBody>
          <a:bodyPr>
            <a:normAutofit fontScale="92500" lnSpcReduction="20000"/>
          </a:bodyPr>
          <a:lstStyle/>
          <a:p>
            <a:r>
              <a:rPr lang="zh-CN" altLang="en-US" dirty="0" smtClean="0"/>
              <a:t>不可否认，在西方的企业经营管理理念中，“企业公民”实质上是一种公益策略，据调查，公司的社会公益成绩与资产回报率、销售回报率显著地成正比。面对记者关于“公益活动是否是安利的广告行为”的疑问，德</a:t>
            </a:r>
            <a:r>
              <a:rPr lang="en-US" altLang="zh-CN" dirty="0" smtClean="0"/>
              <a:t>•</a:t>
            </a:r>
            <a:r>
              <a:rPr lang="zh-CN" altLang="en-US" dirty="0" smtClean="0"/>
              <a:t>狄维士坦陈公益活动的确会为企业带来益处，因为企业的社会形象直接影响到消费者的产品选择，但他强调企业不能以寻求商业利益 为出发点来做公益活动，而是要“从心出发”，积极去履行企业作为公民的社会职责。德</a:t>
            </a:r>
            <a:r>
              <a:rPr lang="en-US" altLang="zh-CN" dirty="0" smtClean="0"/>
              <a:t>•</a:t>
            </a:r>
            <a:r>
              <a:rPr lang="zh-CN" altLang="en-US" dirty="0" smtClean="0"/>
              <a:t>狄维士说，他个人成长的环境也影响了他的理念，因为他的父母经常向慈善机构捐赠，使他确信这是作为社会一员应该去做的“正确的事情”，并从中体验到价值和快乐。</a:t>
            </a:r>
            <a:endParaRPr lang="zh-CN" altLang="en-US" dirty="0"/>
          </a:p>
        </p:txBody>
      </p:sp>
    </p:spTree>
    <p:extLst>
      <p:ext uri="{BB962C8B-B14F-4D97-AF65-F5344CB8AC3E}">
        <p14:creationId xmlns:p14="http://schemas.microsoft.com/office/powerpoint/2010/main" val="17201441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20688"/>
            <a:ext cx="8219256" cy="5505475"/>
          </a:xfrm>
        </p:spPr>
        <p:txBody>
          <a:bodyPr>
            <a:normAutofit/>
          </a:bodyPr>
          <a:lstStyle/>
          <a:p>
            <a:r>
              <a:rPr lang="zh-CN" altLang="en-US" dirty="0" smtClean="0"/>
              <a:t>开朗热诚的德</a:t>
            </a:r>
            <a:r>
              <a:rPr lang="en-US" altLang="zh-CN" dirty="0" smtClean="0"/>
              <a:t>•</a:t>
            </a:r>
            <a:r>
              <a:rPr lang="zh-CN" altLang="en-US" dirty="0" smtClean="0"/>
              <a:t>狄维士是安利公司创始人之一理查</a:t>
            </a:r>
            <a:r>
              <a:rPr lang="en-US" altLang="zh-CN" dirty="0" smtClean="0"/>
              <a:t>.</a:t>
            </a:r>
            <a:r>
              <a:rPr lang="zh-CN" altLang="en-US" dirty="0" smtClean="0"/>
              <a:t>狄维士的小儿子，曾先后负责过公司在亚太地区以及美地区的业务。中国目前巳成为安利在全球最重要的市场，</a:t>
            </a:r>
            <a:r>
              <a:rPr lang="en-US" altLang="zh-CN" dirty="0" smtClean="0"/>
              <a:t>2002</a:t>
            </a:r>
            <a:r>
              <a:rPr lang="zh-CN" altLang="en-US" dirty="0" smtClean="0"/>
              <a:t>至</a:t>
            </a:r>
            <a:r>
              <a:rPr lang="en-US" altLang="zh-CN" dirty="0" smtClean="0"/>
              <a:t>2003</a:t>
            </a:r>
            <a:r>
              <a:rPr lang="zh-CN" altLang="en-US" dirty="0" smtClean="0"/>
              <a:t>财政年度，安利（中国）的销售额达到</a:t>
            </a:r>
            <a:r>
              <a:rPr lang="en-US" altLang="zh-CN" dirty="0" smtClean="0"/>
              <a:t>10</a:t>
            </a:r>
            <a:r>
              <a:rPr lang="zh-CN" altLang="en-US" dirty="0" smtClean="0"/>
              <a:t>亿美元。日前，德</a:t>
            </a:r>
            <a:r>
              <a:rPr lang="en-US" altLang="zh-CN" dirty="0" smtClean="0"/>
              <a:t>•</a:t>
            </a:r>
            <a:r>
              <a:rPr lang="zh-CN" altLang="en-US" dirty="0" smtClean="0"/>
              <a:t>狄维士在美国国会就美中商业关系作证时指出，美中应建立长远稳定的合作关系，并敦促美国政府从自身政策寻找美国制造业衰退的原因，而勿怪罪于中国。</a:t>
            </a:r>
            <a:endParaRPr lang="zh-CN" altLang="en-US" dirty="0"/>
          </a:p>
        </p:txBody>
      </p:sp>
    </p:spTree>
    <p:extLst>
      <p:ext uri="{BB962C8B-B14F-4D97-AF65-F5344CB8AC3E}">
        <p14:creationId xmlns:p14="http://schemas.microsoft.com/office/powerpoint/2010/main" val="1446743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采访结束时，德</a:t>
            </a:r>
            <a:r>
              <a:rPr lang="en-US" altLang="zh-CN" dirty="0" smtClean="0"/>
              <a:t>•</a:t>
            </a:r>
            <a:r>
              <a:rPr lang="zh-CN" altLang="en-US" dirty="0" smtClean="0"/>
              <a:t>狄维士表示，安利未来将继续支持中国慈善公益事业的发展，也盼望更多的企业投身这项事业。他说，企业首先要行事端正，然后环顾四周，看看可以为邻居和社区做些什么。诚然，希望越来越多的企业能够履行公民的职责，热心社会公益活动，并像安利一样，乐在其中。</a:t>
            </a:r>
          </a:p>
          <a:p>
            <a:r>
              <a:rPr lang="en-US" altLang="zh-CN" dirty="0" smtClean="0"/>
              <a:t>——</a:t>
            </a:r>
            <a:r>
              <a:rPr lang="zh-CN" altLang="en-US" dirty="0" smtClean="0"/>
              <a:t>摘自：王恬，</a:t>
            </a:r>
            <a:r>
              <a:rPr lang="en-US" altLang="zh-CN" dirty="0" smtClean="0"/>
              <a:t>《</a:t>
            </a:r>
            <a:r>
              <a:rPr lang="zh-CN" altLang="en-US" dirty="0" smtClean="0"/>
              <a:t>人民日报</a:t>
            </a:r>
            <a:r>
              <a:rPr lang="en-US" altLang="zh-CN" dirty="0" smtClean="0"/>
              <a:t>》</a:t>
            </a:r>
            <a:r>
              <a:rPr lang="zh-CN" altLang="en-US" dirty="0" smtClean="0"/>
              <a:t>，</a:t>
            </a:r>
            <a:r>
              <a:rPr lang="en-US" altLang="zh-CN" dirty="0" smtClean="0"/>
              <a:t>2003</a:t>
            </a:r>
            <a:r>
              <a:rPr lang="zh-CN" altLang="en-US" dirty="0" smtClean="0"/>
              <a:t>年</a:t>
            </a:r>
            <a:r>
              <a:rPr lang="en-US" altLang="zh-CN" dirty="0" smtClean="0"/>
              <a:t>11</a:t>
            </a:r>
            <a:r>
              <a:rPr lang="zh-CN" altLang="en-US" dirty="0" smtClean="0"/>
              <a:t>月</a:t>
            </a:r>
            <a:r>
              <a:rPr lang="en-US" altLang="zh-CN" dirty="0" smtClean="0"/>
              <a:t>11</a:t>
            </a:r>
            <a:r>
              <a:rPr lang="zh-CN" altLang="en-US" dirty="0" smtClean="0"/>
              <a:t>曰</a:t>
            </a:r>
          </a:p>
          <a:p>
            <a:endParaRPr lang="zh-CN" altLang="en-US" dirty="0"/>
          </a:p>
        </p:txBody>
      </p:sp>
    </p:spTree>
    <p:extLst>
      <p:ext uri="{BB962C8B-B14F-4D97-AF65-F5344CB8AC3E}">
        <p14:creationId xmlns:p14="http://schemas.microsoft.com/office/powerpoint/2010/main" val="42322378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2</a:t>
            </a:r>
            <a:r>
              <a:rPr lang="zh-CN" altLang="en-US" dirty="0" smtClean="0"/>
              <a:t>）功利主义批评</a:t>
            </a:r>
            <a:endParaRPr lang="zh-CN" altLang="en-US" dirty="0"/>
          </a:p>
        </p:txBody>
      </p:sp>
      <p:sp>
        <p:nvSpPr>
          <p:cNvPr id="3" name="内容占位符 2"/>
          <p:cNvSpPr>
            <a:spLocks noGrp="1"/>
          </p:cNvSpPr>
          <p:nvPr>
            <p:ph idx="1"/>
          </p:nvPr>
        </p:nvSpPr>
        <p:spPr/>
        <p:txBody>
          <a:bodyPr/>
          <a:lstStyle/>
          <a:p>
            <a:r>
              <a:rPr lang="zh-CN" altLang="en-US" dirty="0" smtClean="0"/>
              <a:t>对功利主义的指责主要有两个方面</a:t>
            </a:r>
            <a:r>
              <a:rPr lang="en-US" altLang="zh-CN" dirty="0" smtClean="0"/>
              <a:t>:</a:t>
            </a:r>
            <a:r>
              <a:rPr lang="zh-CN" altLang="en-US" dirty="0" smtClean="0"/>
              <a:t>一是衡量困难；二是不符合权利、公正原则。</a:t>
            </a:r>
            <a:endParaRPr lang="en-US" altLang="zh-CN" dirty="0" smtClean="0"/>
          </a:p>
          <a:p>
            <a:r>
              <a:rPr lang="zh-CN" altLang="en-US" dirty="0" smtClean="0"/>
              <a:t>其中，对衡量困难的指责集中在以下几个方面。</a:t>
            </a:r>
            <a:endParaRPr lang="zh-CN" altLang="en-US" dirty="0"/>
          </a:p>
        </p:txBody>
      </p:sp>
    </p:spTree>
    <p:extLst>
      <p:ext uri="{BB962C8B-B14F-4D97-AF65-F5344CB8AC3E}">
        <p14:creationId xmlns:p14="http://schemas.microsoft.com/office/powerpoint/2010/main" val="251867064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①行为给不同的人带来的效用难以衡量和比较。例如，甲乙两人都想要某个岗位，怎么确定谁从该岗位中获得的效用最大呢？如果这一点确定不了，也就难以确定把岗位给谁能产生最大的效用，功利主义原则就不适用了。</a:t>
            </a:r>
            <a:endParaRPr lang="zh-CN" altLang="en-US" dirty="0"/>
          </a:p>
        </p:txBody>
      </p:sp>
    </p:spTree>
    <p:extLst>
      <p:ext uri="{BB962C8B-B14F-4D97-AF65-F5344CB8AC3E}">
        <p14:creationId xmlns:p14="http://schemas.microsoft.com/office/powerpoint/2010/main" val="348233232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②有些利益和成本难以计量。例如，假设在车间里安装一套昂贵的通风系统可以 大大改善室内环境，工人的寿命能延长，生活质量能提高，假设部分工人因此能多活五年，那么，这增加的五年值多少钱呢？生活质量改善又值多少钱呢？如果无法定量计算安装通风系统带来的利益，怎么与成本相比较呢？</a:t>
            </a:r>
            <a:endParaRPr lang="zh-CN" altLang="en-US" dirty="0"/>
          </a:p>
        </p:txBody>
      </p:sp>
    </p:spTree>
    <p:extLst>
      <p:ext uri="{BB962C8B-B14F-4D97-AF65-F5344CB8AC3E}">
        <p14:creationId xmlns:p14="http://schemas.microsoft.com/office/powerpoint/2010/main" val="399494534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③许多利益和成本无法可靠地预测，因而也就不能确切地计量。例如，假设一项研究有可能获得理论性很强但没有直接用途的关于宇宙的知识，那么，怎么衡量这种知识的未来价值呢？怎么与把这笔钱投到建医院或给住房困难户建经济适用房带来的利益相比较呢？</a:t>
            </a:r>
            <a:endParaRPr lang="zh-CN" altLang="en-US" dirty="0"/>
          </a:p>
        </p:txBody>
      </p:sp>
    </p:spTree>
    <p:extLst>
      <p:ext uri="{BB962C8B-B14F-4D97-AF65-F5344CB8AC3E}">
        <p14:creationId xmlns:p14="http://schemas.microsoft.com/office/powerpoint/2010/main" val="16492565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④有些东西非金钱可以衡量。如生命的价值、健康的价值、美丽的价值、公平的价值、时间的价值、人的尊严的价值等。</a:t>
            </a:r>
            <a:endParaRPr lang="zh-CN" altLang="en-US" dirty="0"/>
          </a:p>
        </p:txBody>
      </p:sp>
    </p:spTree>
    <p:extLst>
      <p:ext uri="{BB962C8B-B14F-4D97-AF65-F5344CB8AC3E}">
        <p14:creationId xmlns:p14="http://schemas.microsoft.com/office/powerpoint/2010/main" val="139865164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76672"/>
            <a:ext cx="8291264" cy="5649491"/>
          </a:xfrm>
        </p:spPr>
        <p:txBody>
          <a:bodyPr>
            <a:normAutofit/>
          </a:bodyPr>
          <a:lstStyle/>
          <a:p>
            <a:r>
              <a:rPr lang="zh-CN" altLang="en-US" dirty="0" smtClean="0"/>
              <a:t>有批评者指出：一些根据功利主义原则被认为是道德的行为，事实上可能是不公平的 或违反人的权利的。功利主义关心的是利益的总和，而不考虑利益怎么分配，这就可能产生不公正的结果。在南非实行种族隔离政策时，一些白人辩解说，如果黑人执政，就有可能出现内战、经济萧条、社会混乱等。如果这种说法成立的话，按照功利主义原则，种族隔离政策就是道德的，但显然这是不公正的。</a:t>
            </a:r>
            <a:endParaRPr lang="zh-CN" altLang="en-US" dirty="0"/>
          </a:p>
        </p:txBody>
      </p:sp>
    </p:spTree>
    <p:extLst>
      <p:ext uri="{BB962C8B-B14F-4D97-AF65-F5344CB8AC3E}">
        <p14:creationId xmlns:p14="http://schemas.microsoft.com/office/powerpoint/2010/main" val="2288935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268760"/>
            <a:ext cx="8435280" cy="4857403"/>
          </a:xfrm>
        </p:spPr>
        <p:txBody>
          <a:bodyPr/>
          <a:lstStyle/>
          <a:p>
            <a:r>
              <a:rPr lang="en-US" altLang="zh-CN" dirty="0" smtClean="0"/>
              <a:t>【</a:t>
            </a:r>
            <a:r>
              <a:rPr lang="zh-CN" altLang="en-US" dirty="0" smtClean="0"/>
              <a:t>案例解读</a:t>
            </a:r>
            <a:r>
              <a:rPr lang="en-US" altLang="zh-CN" dirty="0" smtClean="0"/>
              <a:t>】</a:t>
            </a:r>
          </a:p>
          <a:p>
            <a:r>
              <a:rPr lang="en-US" altLang="zh-CN" dirty="0" smtClean="0"/>
              <a:t> </a:t>
            </a:r>
            <a:r>
              <a:rPr lang="zh-CN" altLang="en-US" dirty="0" smtClean="0"/>
              <a:t>上述两个引例中福特和通用公司的商业决策被认为严重违反了商业伦理，同时也受到了制裁。在现代商业决策中，追求利润最大化往往凌驾于其他目标之上，因此关注道德问题是商业伦理决策重要课题之一。</a:t>
            </a:r>
          </a:p>
          <a:p>
            <a:endParaRPr lang="zh-CN" altLang="en-US" dirty="0" smtClean="0"/>
          </a:p>
          <a:p>
            <a:endParaRPr lang="zh-CN" altLang="en-US" dirty="0"/>
          </a:p>
        </p:txBody>
      </p:sp>
    </p:spTree>
    <p:extLst>
      <p:ext uri="{BB962C8B-B14F-4D97-AF65-F5344CB8AC3E}">
        <p14:creationId xmlns:p14="http://schemas.microsoft.com/office/powerpoint/2010/main" val="217483472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由于功利主义者根据行为的结果衡量行为，而行为在不同的情景中会产生不同的结果，因此，从理论上讲，几乎任何行为在某一特定情景中都可能是善的。</a:t>
            </a:r>
            <a:endParaRPr lang="zh-CN" altLang="en-US" dirty="0"/>
          </a:p>
        </p:txBody>
      </p:sp>
    </p:spTree>
    <p:extLst>
      <p:ext uri="{BB962C8B-B14F-4D97-AF65-F5344CB8AC3E}">
        <p14:creationId xmlns:p14="http://schemas.microsoft.com/office/powerpoint/2010/main" val="211157183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功利主义只考虑行为结果而不考虑行为本身。为了使利益最大化，功利主义不仅允许甚至要求一些不道德的行为。有人指出，如果完全按照功利主义原则行事，就可能导致超过任何一个有良知的人所能容忍的欺骗、说谎、不公正等行为。</a:t>
            </a:r>
            <a:endParaRPr lang="zh-CN" altLang="en-US" dirty="0"/>
          </a:p>
        </p:txBody>
      </p:sp>
    </p:spTree>
    <p:extLst>
      <p:ext uri="{BB962C8B-B14F-4D97-AF65-F5344CB8AC3E}">
        <p14:creationId xmlns:p14="http://schemas.microsoft.com/office/powerpoint/2010/main" val="319953648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权利论</a:t>
            </a:r>
            <a:endParaRPr lang="zh-CN" altLang="en-US" dirty="0"/>
          </a:p>
        </p:txBody>
      </p:sp>
      <p:sp>
        <p:nvSpPr>
          <p:cNvPr id="3" name="内容占位符 2"/>
          <p:cNvSpPr>
            <a:spLocks noGrp="1"/>
          </p:cNvSpPr>
          <p:nvPr>
            <p:ph idx="1"/>
          </p:nvPr>
        </p:nvSpPr>
        <p:spPr/>
        <p:txBody>
          <a:bodyPr/>
          <a:lstStyle/>
          <a:p>
            <a:r>
              <a:rPr lang="zh-CN" altLang="en-US" dirty="0" smtClean="0"/>
              <a:t>（</a:t>
            </a:r>
            <a:r>
              <a:rPr lang="en-US" altLang="zh-CN" dirty="0" smtClean="0"/>
              <a:t>1</a:t>
            </a:r>
            <a:r>
              <a:rPr lang="zh-CN" altLang="en-US" dirty="0" smtClean="0"/>
              <a:t>）道德权利的特点</a:t>
            </a:r>
          </a:p>
          <a:p>
            <a:r>
              <a:rPr lang="zh-CN" altLang="en-US" dirty="0" smtClean="0"/>
              <a:t>权利分法律权利和道德权利两类。我国宪法规定，公民有人身自由、人格尊严不受侵犯的权利等，这是法律权利。道德权利通常被认为是作为人，不管是哪个国家、哪个民族的人，都应该享有的权利。这一点与法律权利不同。</a:t>
            </a:r>
          </a:p>
          <a:p>
            <a:endParaRPr lang="zh-CN" altLang="en-US" dirty="0"/>
          </a:p>
        </p:txBody>
      </p:sp>
    </p:spTree>
    <p:extLst>
      <p:ext uri="{BB962C8B-B14F-4D97-AF65-F5344CB8AC3E}">
        <p14:creationId xmlns:p14="http://schemas.microsoft.com/office/powerpoint/2010/main" val="429212351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20688"/>
            <a:ext cx="8219256" cy="5505475"/>
          </a:xfrm>
        </p:spPr>
        <p:txBody>
          <a:bodyPr>
            <a:normAutofit/>
          </a:bodyPr>
          <a:lstStyle/>
          <a:p>
            <a:r>
              <a:rPr lang="zh-CN" altLang="en-US" dirty="0" smtClean="0"/>
              <a:t>道德权利有两个方面：一是消极的权利或自由的权利，如隐私权，生命不被剥夺权、处置私有财产权等。它们之所以称为消极的权利，是因为每一项权利都要求我们履行不干涉他人的义务。二是积极的或福利的权利，包括受教育的权利、取得食物的权利、医疗服务的权利、住房的权利、工作的权利等。积极的权利要求我们履行积极的义务，即主动帮助人拥有某种东西或帮助他做某些事。</a:t>
            </a:r>
            <a:endParaRPr lang="zh-CN" altLang="en-US" dirty="0"/>
          </a:p>
        </p:txBody>
      </p:sp>
    </p:spTree>
    <p:extLst>
      <p:ext uri="{BB962C8B-B14F-4D97-AF65-F5344CB8AC3E}">
        <p14:creationId xmlns:p14="http://schemas.microsoft.com/office/powerpoint/2010/main" val="240793849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道德权利具有以下三个特点。</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第一，道德权利与义务紧密联系。一个人的道德权利至少部分地可以定义为他人对这个人承担的义务。如小孩有受教育的权利，家长有义务让小孩接受教育。如果我有道德权利做某件事，那么其他人有道德义务不干涉我做这件事。一个人的道德权利意味着其他人的道德义务，相应的道德义务不一定针对某个人，有时是针对整个社会。例如，一个人有工作的权利，但不是说这个人所在的单位有道德义务给他工作岗位，而是说社会中所有成员，通过公共机构，有义务给工人提供工作岗位。</a:t>
            </a:r>
            <a:endParaRPr lang="zh-CN" altLang="en-US" dirty="0"/>
          </a:p>
        </p:txBody>
      </p:sp>
    </p:spTree>
    <p:extLst>
      <p:ext uri="{BB962C8B-B14F-4D97-AF65-F5344CB8AC3E}">
        <p14:creationId xmlns:p14="http://schemas.microsoft.com/office/powerpoint/2010/main" val="378010885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二，道德权利赋予个人自主、平等地追求自身利益的权利。承认一个人的道德权利，就是承认在权利允许范围内，我的意志不能强加给他，而且他的利益并不从属于我的利益。也就是说，在一定范围内，我们是自主平等的关系。</a:t>
            </a:r>
            <a:endParaRPr lang="zh-CN" altLang="en-US" dirty="0"/>
          </a:p>
        </p:txBody>
      </p:sp>
    </p:spTree>
    <p:extLst>
      <p:ext uri="{BB962C8B-B14F-4D97-AF65-F5344CB8AC3E}">
        <p14:creationId xmlns:p14="http://schemas.microsoft.com/office/powerpoint/2010/main" val="101954790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三，道德权利是证明一个人行为正当性及保护或帮助他人的基础。如果我有道德权利做某件事，那么我做那件事在道德上是正当的，他人干涉我做这件事是不正当的。相反，他人阻止任何不让我行使权利的人和事才是正当的，或者他人有义务帮助我行使我的权利。</a:t>
            </a:r>
            <a:endParaRPr lang="zh-CN" altLang="en-US" dirty="0"/>
          </a:p>
        </p:txBody>
      </p:sp>
    </p:spTree>
    <p:extLst>
      <p:ext uri="{BB962C8B-B14F-4D97-AF65-F5344CB8AC3E}">
        <p14:creationId xmlns:p14="http://schemas.microsoft.com/office/powerpoint/2010/main" val="193488530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权利论的道德原则是，当行为人有道德权利从事某一行为，或从事某一行为没有侵害他人的道德权利，或从事某一行为增进了他人的道德权利，则该行为是道德的。</a:t>
            </a:r>
            <a:endParaRPr lang="zh-CN" altLang="en-US" dirty="0"/>
          </a:p>
        </p:txBody>
      </p:sp>
    </p:spTree>
    <p:extLst>
      <p:ext uri="{BB962C8B-B14F-4D97-AF65-F5344CB8AC3E}">
        <p14:creationId xmlns:p14="http://schemas.microsoft.com/office/powerpoint/2010/main" val="280941555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a:t>
            </a:r>
            <a:r>
              <a:rPr lang="en-US" altLang="zh-CN" dirty="0" smtClean="0"/>
              <a:t>2</a:t>
            </a:r>
            <a:r>
              <a:rPr lang="zh-CN" altLang="en-US" dirty="0" smtClean="0"/>
              <a:t>）道德权利的基础：康德的绝对命令</a:t>
            </a:r>
            <a:endParaRPr lang="zh-CN" altLang="en-US" dirty="0"/>
          </a:p>
        </p:txBody>
      </p:sp>
      <p:sp>
        <p:nvSpPr>
          <p:cNvPr id="3" name="内容占位符 2"/>
          <p:cNvSpPr>
            <a:spLocks noGrp="1"/>
          </p:cNvSpPr>
          <p:nvPr>
            <p:ph idx="1"/>
          </p:nvPr>
        </p:nvSpPr>
        <p:spPr/>
        <p:txBody>
          <a:bodyPr/>
          <a:lstStyle/>
          <a:p>
            <a:r>
              <a:rPr lang="zh-CN" altLang="en-US" dirty="0" smtClean="0"/>
              <a:t>我们怎么知道人有哪些权利呢？对于法律权利，这个问题很好回答，因为法律有规定。对于道德权利，问题就不是那么简单了。关于人的道德权利的基础，德国哲学家康德 的观点是最重要和最有影响力的解释之一。康德试图说明有一些道德权利是所有人都拥有的，不论行使这些权利是否会给他人带来利益。</a:t>
            </a:r>
            <a:endParaRPr lang="zh-CN" altLang="en-US" dirty="0"/>
          </a:p>
        </p:txBody>
      </p:sp>
    </p:spTree>
    <p:extLst>
      <p:ext uri="{BB962C8B-B14F-4D97-AF65-F5344CB8AC3E}">
        <p14:creationId xmlns:p14="http://schemas.microsoft.com/office/powerpoint/2010/main" val="334501452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康德的理论是建立在他称之为“绝对命令”的道德原则基础上的，即每一个人都应该被作为平等的、自由的人来对待。康德的绝对命令包括两条。</a:t>
            </a:r>
            <a:endParaRPr lang="zh-CN" altLang="en-US" dirty="0"/>
          </a:p>
        </p:txBody>
      </p:sp>
    </p:spTree>
    <p:extLst>
      <p:ext uri="{BB962C8B-B14F-4D97-AF65-F5344CB8AC3E}">
        <p14:creationId xmlns:p14="http://schemas.microsoft.com/office/powerpoint/2010/main" val="3916412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商业伦理判断与道德决策</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最近二三十年来，商业伦理的缺失仿佛成了一种普遍现象</a:t>
            </a:r>
            <a:r>
              <a:rPr lang="en-US" altLang="zh-CN" dirty="0" smtClean="0"/>
              <a:t>:</a:t>
            </a:r>
            <a:r>
              <a:rPr lang="zh-CN" altLang="en-US" dirty="0" smtClean="0"/>
              <a:t>从无视产品质量、商业贿 赂到价格操纵、掏空行为，形形色色、不一而足。</a:t>
            </a:r>
            <a:r>
              <a:rPr lang="en-US" altLang="zh-CN" dirty="0" smtClean="0"/>
              <a:t>2008</a:t>
            </a:r>
            <a:r>
              <a:rPr lang="zh-CN" altLang="en-US" dirty="0" smtClean="0"/>
              <a:t>年中国乳制品行业爆发的三聚氰胺 事件，更促使人们去严肃地思考有关商业伦理的问题。由于企业不道德、不伦理现象的加剧，人们日益关注企业的道德品质，逐渐学会也必 须学会用脚投票的方式来惩罚不道德的企业。就企业自身而言，要想企业能够可持续发展、不断做强做大，也必须将道德问题纳入企业商业伦理决策当中</a:t>
            </a:r>
            <a:endParaRPr lang="zh-CN" altLang="en-US" dirty="0"/>
          </a:p>
        </p:txBody>
      </p:sp>
    </p:spTree>
    <p:extLst>
      <p:ext uri="{BB962C8B-B14F-4D97-AF65-F5344CB8AC3E}">
        <p14:creationId xmlns:p14="http://schemas.microsoft.com/office/powerpoint/2010/main" val="2678153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康德的第一条绝对命令，即当且只有当一个人愿意把自己在特定条件下从事某一行为的理由作为每个人在相同条件下的行为理由，该行为才是道德的。这一绝对命令包含两个规则：</a:t>
            </a:r>
            <a:endParaRPr lang="en-US" altLang="zh-CN" dirty="0" smtClean="0"/>
          </a:p>
          <a:p>
            <a:r>
              <a:rPr lang="zh-CN" altLang="en-US" dirty="0" smtClean="0"/>
              <a:t>一是普遍性，即一个人的行为理由必须能够成为每个人的行为理由</a:t>
            </a:r>
            <a:endParaRPr lang="zh-CN" altLang="en-US" dirty="0"/>
          </a:p>
        </p:txBody>
      </p:sp>
    </p:spTree>
    <p:extLst>
      <p:ext uri="{BB962C8B-B14F-4D97-AF65-F5344CB8AC3E}">
        <p14:creationId xmlns:p14="http://schemas.microsoft.com/office/powerpoint/2010/main" val="146490529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332656"/>
            <a:ext cx="8363272" cy="5793507"/>
          </a:xfrm>
        </p:spPr>
        <p:txBody>
          <a:bodyPr>
            <a:normAutofit lnSpcReduction="10000"/>
          </a:bodyPr>
          <a:lstStyle/>
          <a:p>
            <a:r>
              <a:rPr lang="zh-CN" altLang="en-US" dirty="0" smtClean="0"/>
              <a:t>二是可逆性，即一个人的行为理由必须是他愿意其他人也遵循这样的理由反过来对待他。假设，因为不喜欢某一雇员的肤色，我正在考虑是否解雇他。根据康德的原则我必须问问自己，我是否愿意一个雇主在任何时候仅仅因为不喜欢某个雇员的肤色而解雇他。特别是，我必须问问自己，假如雇主不喜欢我的肤色，我是否愿意被解雇。如果我不希望每个雇主都这么做，那么，我这样对待他人是不道德的。因此，一个人从事行为的理由必须是可逆的， 即一个人必须愿意其他所有人也用这样的理由。</a:t>
            </a:r>
            <a:endParaRPr lang="zh-CN" altLang="en-US" dirty="0"/>
          </a:p>
        </p:txBody>
      </p:sp>
    </p:spTree>
    <p:extLst>
      <p:ext uri="{BB962C8B-B14F-4D97-AF65-F5344CB8AC3E}">
        <p14:creationId xmlns:p14="http://schemas.microsoft.com/office/powerpoint/2010/main" val="88415659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19256" cy="5073427"/>
          </a:xfrm>
        </p:spPr>
        <p:txBody>
          <a:bodyPr/>
          <a:lstStyle/>
          <a:p>
            <a:r>
              <a:rPr lang="zh-CN" altLang="en-US" dirty="0" smtClean="0"/>
              <a:t>换句话说，当行为者与受行为影响的其他人交换位置，行为者愿意接受同样的对待，那么该行为是善的，否则是恶的。例如，一位制造商尽管知道产品有潜在的不安全性缺 陷，而且顾客不知道这一事实，但仍然推销该产品，根据普遍道德规律，判断制造商这行为是否道德，只要问“当他是不知情的顾客时是否乐意企业推销该产品”。</a:t>
            </a:r>
            <a:endParaRPr lang="zh-CN" altLang="en-US" dirty="0"/>
          </a:p>
        </p:txBody>
      </p:sp>
    </p:spTree>
    <p:extLst>
      <p:ext uri="{BB962C8B-B14F-4D97-AF65-F5344CB8AC3E}">
        <p14:creationId xmlns:p14="http://schemas.microsoft.com/office/powerpoint/2010/main" val="48914149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8291264" cy="5145435"/>
          </a:xfrm>
        </p:spPr>
        <p:txBody>
          <a:bodyPr/>
          <a:lstStyle/>
          <a:p>
            <a:r>
              <a:rPr lang="zh-CN" altLang="en-US" dirty="0" smtClean="0"/>
              <a:t>康德的第二条绝对命令，即理性人应该永远同时把人看作目的，而永远不要把人只看作实现目的的手段。这一绝对命令可以表述为以下伦理原则：当且只有当一个人从事某一行为时，不把他人仅仅作为实现自身利益的工具，而是尊重并发展他人自由选择的能力时，该行为才是道德的。</a:t>
            </a:r>
            <a:endParaRPr lang="zh-CN" altLang="en-US" dirty="0"/>
          </a:p>
        </p:txBody>
      </p:sp>
    </p:spTree>
    <p:extLst>
      <p:ext uri="{BB962C8B-B14F-4D97-AF65-F5344CB8AC3E}">
        <p14:creationId xmlns:p14="http://schemas.microsoft.com/office/powerpoint/2010/main" val="410145784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980728"/>
            <a:ext cx="8435280" cy="5145435"/>
          </a:xfrm>
        </p:spPr>
        <p:txBody>
          <a:bodyPr/>
          <a:lstStyle/>
          <a:p>
            <a:r>
              <a:rPr lang="zh-CN" altLang="en-US" dirty="0" smtClean="0"/>
              <a:t>把人应该同时看成是目的，并不意味着不能让雇员从事艰苦的甚至是危险的工作，如果这位雇员事先知道该工作的内容和性质，且自愿承担该工作，那么让雇员从事艰苦甚至是危险的工作是完全可以的。但是，如果事先并未告知危险，或是雇员不是自愿的，则是不道德的。一般地说，欺骗、强迫没有尊重人选择自由，因而是不道德的。</a:t>
            </a:r>
            <a:endParaRPr lang="zh-CN" altLang="en-US" dirty="0"/>
          </a:p>
        </p:txBody>
      </p:sp>
    </p:spTree>
    <p:extLst>
      <p:ext uri="{BB962C8B-B14F-4D97-AF65-F5344CB8AC3E}">
        <p14:creationId xmlns:p14="http://schemas.microsoft.com/office/powerpoint/2010/main" val="260226198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公正论</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当分配利益和负担时，当制定和执行政策时，当群体成员间相互合作或竞争时，当人们因为做错了事情而受到惩罚时，当人们因为他人的原因遭受损失得到补偿时，往往会涉及公正、公平的问题。公正（</a:t>
            </a:r>
            <a:r>
              <a:rPr lang="en-US" altLang="zh-CN" dirty="0" smtClean="0"/>
              <a:t>justice)</a:t>
            </a:r>
            <a:r>
              <a:rPr lang="zh-CN" altLang="en-US" dirty="0" smtClean="0"/>
              <a:t>与公平（</a:t>
            </a:r>
            <a:r>
              <a:rPr lang="en-US" altLang="zh-CN" dirty="0" smtClean="0"/>
              <a:t>fairness)</a:t>
            </a:r>
            <a:r>
              <a:rPr lang="zh-CN" altLang="en-US" dirty="0" smtClean="0"/>
              <a:t>常常不加区分，有人认为公正涉及的是更为严肃的事情，也有人认为，公平概念更为基本。有关公正的问题包括分配公正、交易公正、程序公正、惩罚公正、补偿公正，下面逐一进行讨论。</a:t>
            </a:r>
            <a:endParaRPr lang="zh-CN" altLang="en-US" dirty="0"/>
          </a:p>
        </p:txBody>
      </p:sp>
    </p:spTree>
    <p:extLst>
      <p:ext uri="{BB962C8B-B14F-4D97-AF65-F5344CB8AC3E}">
        <p14:creationId xmlns:p14="http://schemas.microsoft.com/office/powerpoint/2010/main" val="298247595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1</a:t>
            </a:r>
            <a:r>
              <a:rPr lang="zh-CN" altLang="en-US" dirty="0" smtClean="0"/>
              <a:t>）分配公正</a:t>
            </a:r>
            <a:endParaRPr lang="zh-CN" altLang="en-US" dirty="0"/>
          </a:p>
        </p:txBody>
      </p:sp>
      <p:sp>
        <p:nvSpPr>
          <p:cNvPr id="3" name="内容占位符 2"/>
          <p:cNvSpPr>
            <a:spLocks noGrp="1"/>
          </p:cNvSpPr>
          <p:nvPr>
            <p:ph idx="1"/>
          </p:nvPr>
        </p:nvSpPr>
        <p:spPr/>
        <p:txBody>
          <a:bodyPr/>
          <a:lstStyle/>
          <a:p>
            <a:r>
              <a:rPr lang="zh-CN" altLang="en-US" dirty="0" smtClean="0"/>
              <a:t>分配公正的基本原则是，相同的人应该受到相同的对待，不同的人应该受到不同的对待。但是，这个原则过于笼统，它并没有告诉人们哪些差异可以合理构成区别对待的基础；究竟哪些差异与分配利益与负担有关，存在着不同的看法。</a:t>
            </a:r>
            <a:endParaRPr lang="zh-CN" altLang="en-US" dirty="0"/>
          </a:p>
        </p:txBody>
      </p:sp>
    </p:spTree>
    <p:extLst>
      <p:ext uri="{BB962C8B-B14F-4D97-AF65-F5344CB8AC3E}">
        <p14:creationId xmlns:p14="http://schemas.microsoft.com/office/powerpoint/2010/main" val="17755872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①平均分配。平均主义者视平均分配为公正。但是这种分配制度也存在严重缺陷。第一，人与人之间的能力、智力、品德、需要、欲望等千差万别，人与人之间并不相同。 第二，没有把需要、能力、努力考虑进去是不恰当的。这样，很可能造成吃“大锅饭”，导致社会生产率和效率降低。</a:t>
            </a:r>
            <a:endParaRPr lang="zh-CN" altLang="en-US" dirty="0"/>
          </a:p>
        </p:txBody>
      </p:sp>
    </p:spTree>
    <p:extLst>
      <p:ext uri="{BB962C8B-B14F-4D97-AF65-F5344CB8AC3E}">
        <p14:creationId xmlns:p14="http://schemas.microsoft.com/office/powerpoint/2010/main" val="374678017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424936" cy="6480720"/>
          </a:xfrm>
        </p:spPr>
        <p:txBody>
          <a:bodyPr>
            <a:normAutofit/>
          </a:bodyPr>
          <a:lstStyle/>
          <a:p>
            <a:r>
              <a:rPr lang="zh-CN" altLang="en-US" dirty="0" smtClean="0"/>
              <a:t> ②按贡献分配。一些学者认为，一个人获得的利益与他所做的贡献成比例才是公正的。社会或群体的利益分配原则应该是，利益应该按着每个人对社会、群体、任务的贡献大小进行分配。工作独立性较强的群体中，成员一般希望按贡献大小支付报酬。按贡 献分配，成员之间的合作程度会下降，甚至会形成竞争，人们不大情愿分享资源和信息。 但是，按贡献分配也面临一个重要的难题，就是如何衡量一个人的贡献大小。例如，市场给歌星的回报比给从事基础科学研究的科学家的回报要高得多，谁能说前者比后者对社会的贡献一定要大得多呢？</a:t>
            </a:r>
            <a:endParaRPr lang="zh-CN" altLang="en-US" dirty="0"/>
          </a:p>
        </p:txBody>
      </p:sp>
    </p:spTree>
    <p:extLst>
      <p:ext uri="{BB962C8B-B14F-4D97-AF65-F5344CB8AC3E}">
        <p14:creationId xmlns:p14="http://schemas.microsoft.com/office/powerpoint/2010/main" val="25395142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196752"/>
            <a:ext cx="8363272" cy="4929411"/>
          </a:xfrm>
        </p:spPr>
        <p:txBody>
          <a:bodyPr/>
          <a:lstStyle/>
          <a:p>
            <a:r>
              <a:rPr lang="zh-CN" altLang="en-US" dirty="0" smtClean="0"/>
              <a:t>③按需要和能力分配。按需要和能力分配的原则是，应该根据人的能力分配负担，根据人的需要分配利益。充分发挥人的潜力是有价值的，因此，应该按着一个人能尽可能 提高生产能力的方式分配工作。通过工作产生的利益应该用于促进人类的幸福和福利。</a:t>
            </a:r>
            <a:endParaRPr lang="zh-CN" altLang="en-US" dirty="0"/>
          </a:p>
        </p:txBody>
      </p:sp>
    </p:spTree>
    <p:extLst>
      <p:ext uri="{BB962C8B-B14F-4D97-AF65-F5344CB8AC3E}">
        <p14:creationId xmlns:p14="http://schemas.microsoft.com/office/powerpoint/2010/main" val="2381489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一、道德滑坡与囚徒困境</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（一）“道德滑坡”现象严重</a:t>
            </a:r>
          </a:p>
          <a:p>
            <a:r>
              <a:rPr lang="zh-CN" altLang="en-US" dirty="0" smtClean="0"/>
              <a:t>当前中国社会是否出现了“道德滑坡”现象，这个问题在</a:t>
            </a:r>
            <a:r>
              <a:rPr lang="en-US" altLang="zh-CN" dirty="0" smtClean="0"/>
              <a:t>2011</a:t>
            </a:r>
            <a:r>
              <a:rPr lang="zh-CN" altLang="en-US" dirty="0" smtClean="0"/>
              <a:t>年的时候曾经在社会上 引起了广泛关注与热议，从普通老百姓到中央高层都参与其中。</a:t>
            </a:r>
            <a:r>
              <a:rPr lang="en-US" altLang="zh-CN" dirty="0" smtClean="0"/>
              <a:t>2011</a:t>
            </a:r>
            <a:r>
              <a:rPr lang="zh-CN" altLang="en-US" dirty="0" smtClean="0"/>
              <a:t>年</a:t>
            </a:r>
            <a:r>
              <a:rPr lang="en-US" altLang="zh-CN" dirty="0" smtClean="0"/>
              <a:t>4</a:t>
            </a:r>
            <a:r>
              <a:rPr lang="zh-CN" altLang="en-US" dirty="0" smtClean="0"/>
              <a:t>月</a:t>
            </a:r>
            <a:r>
              <a:rPr lang="en-US" altLang="zh-CN" dirty="0" smtClean="0"/>
              <a:t>14</a:t>
            </a:r>
            <a:r>
              <a:rPr lang="zh-CN" altLang="en-US" dirty="0" smtClean="0"/>
              <a:t>日温家 宝总理同国务院参事和中央文史研究馆馆员座谈时的讲话指出：近年来相继发生“毒奶粉”“瘦肉精”“地沟油”“彩色馒头”等事件，这些恶性的食品安全事件足以表明，诚信的 缺失、道德的滑坡已经到了何等严重的地步。一个国家，如果没有国民素质的提高和道德的力量，绝不可能成为一个真正强大的国家、一个受人尊敬的国家</a:t>
            </a:r>
          </a:p>
          <a:p>
            <a:endParaRPr lang="zh-CN" altLang="en-US" dirty="0"/>
          </a:p>
        </p:txBody>
      </p:sp>
    </p:spTree>
    <p:extLst>
      <p:ext uri="{BB962C8B-B14F-4D97-AF65-F5344CB8AC3E}">
        <p14:creationId xmlns:p14="http://schemas.microsoft.com/office/powerpoint/2010/main" val="64362513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476672"/>
            <a:ext cx="8291264" cy="5649491"/>
          </a:xfrm>
        </p:spPr>
        <p:txBody>
          <a:bodyPr>
            <a:normAutofit fontScale="92500" lnSpcReduction="10000"/>
          </a:bodyPr>
          <a:lstStyle/>
          <a:p>
            <a:r>
              <a:rPr lang="zh-CN" altLang="en-US" dirty="0" smtClean="0"/>
              <a:t>在决定如何在成员之间分配利益和负担时，确实需要考虑需要和能力。多数人都同意，应该把个人放在最能发挥自己长处的岗位上，应该帮助迫切需要帮助的人。但是，这一分配原则也受到了批评。首先，根据这一原则，工作努力程度与报酬之间没有任何联 系，干多干少一个样，没有必要多干，导致员工失去了努力工作的动力。其次，根据个人的能力而不是自由的选择来分配工作，则个人自由受到了限制。如一个人有能力成为一名优秀的研究员，但他却想当公务员，按能力分配工作，他只能做研究员。一个人需要得到一个面包，但他想要一瓶啤酒，按需要分配利益，他只能接受面包。</a:t>
            </a:r>
            <a:endParaRPr lang="zh-CN" altLang="en-US" dirty="0"/>
          </a:p>
        </p:txBody>
      </p:sp>
    </p:spTree>
    <p:extLst>
      <p:ext uri="{BB962C8B-B14F-4D97-AF65-F5344CB8AC3E}">
        <p14:creationId xmlns:p14="http://schemas.microsoft.com/office/powerpoint/2010/main" val="147949595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60648"/>
            <a:ext cx="8208912" cy="6336704"/>
          </a:xfrm>
        </p:spPr>
        <p:txBody>
          <a:bodyPr>
            <a:normAutofit lnSpcReduction="10000"/>
          </a:bodyPr>
          <a:lstStyle/>
          <a:p>
            <a:r>
              <a:rPr lang="zh-CN" altLang="en-US" dirty="0" smtClean="0"/>
              <a:t> ④罗尔斯的分配观。在约翰</a:t>
            </a:r>
            <a:r>
              <a:rPr lang="en-US" altLang="zh-CN" dirty="0" smtClean="0"/>
              <a:t>•</a:t>
            </a:r>
            <a:r>
              <a:rPr lang="zh-CN" altLang="en-US" dirty="0" smtClean="0"/>
              <a:t>罗尔斯（</a:t>
            </a:r>
            <a:r>
              <a:rPr lang="en-US" altLang="zh-CN" dirty="0" smtClean="0"/>
              <a:t>John	Rawls)</a:t>
            </a:r>
            <a:r>
              <a:rPr lang="zh-CN" altLang="en-US" dirty="0" smtClean="0"/>
              <a:t>的</a:t>
            </a:r>
            <a:r>
              <a:rPr lang="en-US" altLang="zh-CN" dirty="0" smtClean="0"/>
              <a:t>《</a:t>
            </a:r>
            <a:r>
              <a:rPr lang="zh-CN" altLang="en-US" dirty="0" smtClean="0"/>
              <a:t>正义论</a:t>
            </a:r>
            <a:r>
              <a:rPr lang="en-US" altLang="zh-CN" dirty="0" smtClean="0"/>
              <a:t>》</a:t>
            </a:r>
            <a:r>
              <a:rPr lang="zh-CN" altLang="en-US" dirty="0" smtClean="0"/>
              <a:t>中，有一个重要的理论：“无知之幕（</a:t>
            </a:r>
            <a:r>
              <a:rPr lang="en-US" altLang="zh-CN" dirty="0" smtClean="0"/>
              <a:t>Veil of ignorance)</a:t>
            </a:r>
            <a:r>
              <a:rPr lang="zh-CN" altLang="en-US" dirty="0" smtClean="0"/>
              <a:t>。”无知之幕是一种对特定道德问题判断的方法，过程是做以下思想实验：从对本人在社会秩序中特长、爱好与位置无知的原初状态出发，思考问题。无知之幕遮住了一个人社会合作对其利弊的知晓，然后决定社会中对权利、位置和资源的分配原则。罗尔斯认为这样才能保证任何人都不会在选择原则时由于天然机会 的结果或社会环境中的偶然事件而有利或不利。这个概念是为了在分配社会合作的原则正义与否时抹除一己之私而创造的。</a:t>
            </a:r>
            <a:endParaRPr lang="zh-CN" altLang="en-US" dirty="0"/>
          </a:p>
        </p:txBody>
      </p:sp>
    </p:spTree>
    <p:extLst>
      <p:ext uri="{BB962C8B-B14F-4D97-AF65-F5344CB8AC3E}">
        <p14:creationId xmlns:p14="http://schemas.microsoft.com/office/powerpoint/2010/main" val="199055778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332656"/>
            <a:ext cx="8424936" cy="6192688"/>
          </a:xfrm>
        </p:spPr>
        <p:txBody>
          <a:bodyPr>
            <a:normAutofit/>
          </a:bodyPr>
          <a:lstStyle/>
          <a:p>
            <a:r>
              <a:rPr lang="zh-CN" altLang="en-US" dirty="0" smtClean="0"/>
              <a:t>约翰</a:t>
            </a:r>
            <a:r>
              <a:rPr lang="en-US" altLang="zh-CN" dirty="0" smtClean="0"/>
              <a:t>•</a:t>
            </a:r>
            <a:r>
              <a:rPr lang="zh-CN" altLang="en-US" dirty="0" smtClean="0"/>
              <a:t>罗尔斯要求人们采用“无知之幕”的思维方式</a:t>
            </a:r>
            <a:r>
              <a:rPr lang="en-US" altLang="zh-CN" dirty="0" smtClean="0"/>
              <a:t>,</a:t>
            </a:r>
            <a:r>
              <a:rPr lang="zh-CN" altLang="en-US" dirty="0" smtClean="0"/>
              <a:t>来寻求分配公正原则。</a:t>
            </a:r>
          </a:p>
          <a:p>
            <a:r>
              <a:rPr lang="zh-CN" altLang="en-US" dirty="0" smtClean="0"/>
              <a:t>罗尔斯认为，当且只有当符合下列原则时，利益和负担的分配才是公正的。</a:t>
            </a:r>
          </a:p>
          <a:p>
            <a:r>
              <a:rPr lang="zh-CN" altLang="en-US" dirty="0" smtClean="0"/>
              <a:t>第一，每个人对于所有人所拥有的最广泛平等的基本自由体系、相容的类似自由体系 都应有平等的权利；</a:t>
            </a:r>
          </a:p>
          <a:p>
            <a:r>
              <a:rPr lang="zh-CN" altLang="en-US" dirty="0" smtClean="0"/>
              <a:t>第二，社会和经济不平等时应该这样安排，使它们一方面能给处于最不利地位的人提供最大的利益，另一方面能给所有人提供均等的机会。</a:t>
            </a:r>
          </a:p>
          <a:p>
            <a:endParaRPr lang="zh-CN" altLang="en-US" dirty="0"/>
          </a:p>
        </p:txBody>
      </p:sp>
    </p:spTree>
    <p:extLst>
      <p:ext uri="{BB962C8B-B14F-4D97-AF65-F5344CB8AC3E}">
        <p14:creationId xmlns:p14="http://schemas.microsoft.com/office/powerpoint/2010/main" val="239477281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原则一称为平等原则；原则二的第一部分称为差别原则，原则二的第二部分称为机会均等原则。当原则一与原则二产生冲突时，原则一优先，即平等权利优先；当原则二的两部分产生冲突时，第二部分优先，即机会均等优先。</a:t>
            </a:r>
            <a:endParaRPr lang="zh-CN" altLang="en-US" dirty="0"/>
          </a:p>
        </p:txBody>
      </p:sp>
    </p:spTree>
    <p:extLst>
      <p:ext uri="{BB962C8B-B14F-4D97-AF65-F5344CB8AC3E}">
        <p14:creationId xmlns:p14="http://schemas.microsoft.com/office/powerpoint/2010/main" val="137107924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2</a:t>
            </a:r>
            <a:r>
              <a:rPr lang="zh-CN" altLang="en-US" dirty="0" smtClean="0"/>
              <a:t>）交易公正</a:t>
            </a:r>
            <a:endParaRPr lang="zh-CN" altLang="en-US" dirty="0"/>
          </a:p>
        </p:txBody>
      </p:sp>
      <p:sp>
        <p:nvSpPr>
          <p:cNvPr id="3" name="内容占位符 2"/>
          <p:cNvSpPr>
            <a:spLocks noGrp="1"/>
          </p:cNvSpPr>
          <p:nvPr>
            <p:ph idx="1"/>
          </p:nvPr>
        </p:nvSpPr>
        <p:spPr/>
        <p:txBody>
          <a:bodyPr/>
          <a:lstStyle/>
          <a:p>
            <a:r>
              <a:rPr lang="zh-CN" altLang="en-US" dirty="0" smtClean="0"/>
              <a:t>个人与个人之间、组织与组织之间、个人与组织之间在不断地发生交易，交易必然产生权利与义务，双方权利和义务的保障取决于契约规范。契约规范是保证个体信守诺言的一种途径，使得企业活动得以开展。</a:t>
            </a:r>
            <a:endParaRPr lang="zh-CN" altLang="en-US" dirty="0"/>
          </a:p>
        </p:txBody>
      </p:sp>
    </p:spTree>
    <p:extLst>
      <p:ext uri="{BB962C8B-B14F-4D97-AF65-F5344CB8AC3E}">
        <p14:creationId xmlns:p14="http://schemas.microsoft.com/office/powerpoint/2010/main" val="14129597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91264" cy="5289451"/>
          </a:xfrm>
        </p:spPr>
        <p:txBody>
          <a:bodyPr/>
          <a:lstStyle/>
          <a:p>
            <a:r>
              <a:rPr lang="zh-CN" altLang="en-US" dirty="0" smtClean="0"/>
              <a:t>规范契约的伦理规则概括为以下四条。</a:t>
            </a:r>
          </a:p>
          <a:p>
            <a:r>
              <a:rPr lang="zh-CN" altLang="en-US" dirty="0" smtClean="0"/>
              <a:t>    ①双方必须对契约的性质有充分的了解；</a:t>
            </a:r>
          </a:p>
          <a:p>
            <a:r>
              <a:rPr lang="zh-CN" altLang="en-US" dirty="0" smtClean="0"/>
              <a:t>    ②任何一方都不能向对方提供有意歪曲的事实；</a:t>
            </a:r>
          </a:p>
          <a:p>
            <a:r>
              <a:rPr lang="zh-CN" altLang="en-US" dirty="0" smtClean="0"/>
              <a:t>    ③任何一方都不能被强迫签订契约；</a:t>
            </a:r>
          </a:p>
          <a:p>
            <a:r>
              <a:rPr lang="zh-CN" altLang="en-US" dirty="0" smtClean="0"/>
              <a:t>    ④契约不能约束双方从事不道德行为。</a:t>
            </a:r>
          </a:p>
          <a:p>
            <a:endParaRPr lang="zh-CN" altLang="en-US" dirty="0"/>
          </a:p>
        </p:txBody>
      </p:sp>
    </p:spTree>
    <p:extLst>
      <p:ext uri="{BB962C8B-B14F-4D97-AF65-F5344CB8AC3E}">
        <p14:creationId xmlns:p14="http://schemas.microsoft.com/office/powerpoint/2010/main" val="331340999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3</a:t>
            </a:r>
            <a:r>
              <a:rPr lang="zh-CN" altLang="en-US" dirty="0" smtClean="0"/>
              <a:t>）程序公正</a:t>
            </a:r>
            <a:endParaRPr lang="zh-CN" altLang="en-US" dirty="0"/>
          </a:p>
        </p:txBody>
      </p:sp>
      <p:sp>
        <p:nvSpPr>
          <p:cNvPr id="3" name="内容占位符 2"/>
          <p:cNvSpPr>
            <a:spLocks noGrp="1"/>
          </p:cNvSpPr>
          <p:nvPr>
            <p:ph idx="1"/>
          </p:nvPr>
        </p:nvSpPr>
        <p:spPr/>
        <p:txBody>
          <a:bodyPr/>
          <a:lstStyle/>
          <a:p>
            <a:r>
              <a:rPr lang="zh-CN" altLang="en-US" dirty="0" smtClean="0"/>
              <a:t>程序公正的基本特征大致有如下五条。</a:t>
            </a:r>
          </a:p>
          <a:p>
            <a:r>
              <a:rPr lang="zh-CN" altLang="en-US" dirty="0" smtClean="0"/>
              <a:t>①普惠性。每一个社会群体、每一个社会成员的尊严和利益都应当得到有效的维护，任何一个社会群体尊严和利益的满足都不得以牺牲其他社会群体和社会成员的尊严和利益为前提条件。</a:t>
            </a:r>
          </a:p>
          <a:p>
            <a:endParaRPr lang="zh-CN" altLang="en-US" dirty="0"/>
          </a:p>
        </p:txBody>
      </p:sp>
    </p:spTree>
    <p:extLst>
      <p:ext uri="{BB962C8B-B14F-4D97-AF65-F5344CB8AC3E}">
        <p14:creationId xmlns:p14="http://schemas.microsoft.com/office/powerpoint/2010/main" val="406832572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②公平对待。公平对待包含两层含义。第一层含义是，在处理同样的事情时，应当按照同一尺度，如果是有所差别的话，也应当是因事而异，而不能因人而异。第二层含义是类似于法律界所说的“无偏袒地中立”，即“与自身有关的人不应该是法官”，解决纠纷者应当保持中立，结果中不应包含纠纷解决者的个人利益。</a:t>
            </a:r>
            <a:endParaRPr lang="zh-CN" altLang="en-US" dirty="0"/>
          </a:p>
        </p:txBody>
      </p:sp>
    </p:spTree>
    <p:extLst>
      <p:ext uri="{BB962C8B-B14F-4D97-AF65-F5344CB8AC3E}">
        <p14:creationId xmlns:p14="http://schemas.microsoft.com/office/powerpoint/2010/main" val="238881162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③多方参与。在制定法律和重要的公共政策时，必须让多方人员参与，尤其是要允许相关社会群体有充分的参与和表意的机会。使之能够充分地表达自己的意见，维护自己的利益。</a:t>
            </a:r>
            <a:endParaRPr lang="zh-CN" altLang="en-US" dirty="0"/>
          </a:p>
        </p:txBody>
      </p:sp>
    </p:spTree>
    <p:extLst>
      <p:ext uri="{BB962C8B-B14F-4D97-AF65-F5344CB8AC3E}">
        <p14:creationId xmlns:p14="http://schemas.microsoft.com/office/powerpoint/2010/main" val="160045380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④公开性。公开性主要体现在利益相关者对信息知晓权利的平等性。在制定和实施政策的过程中，利用信息不对称，对于其他社会群体进行各种类型的欺骗和误导，而信息缺乏的一方难以做到有效的参与，无法得到公平对待，程序公正也就无从谈起。</a:t>
            </a:r>
            <a:endParaRPr lang="zh-CN" altLang="en-US" dirty="0"/>
          </a:p>
        </p:txBody>
      </p:sp>
    </p:spTree>
    <p:extLst>
      <p:ext uri="{BB962C8B-B14F-4D97-AF65-F5344CB8AC3E}">
        <p14:creationId xmlns:p14="http://schemas.microsoft.com/office/powerpoint/2010/main" val="2554558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484784"/>
            <a:ext cx="8291264" cy="4641379"/>
          </a:xfrm>
        </p:spPr>
        <p:txBody>
          <a:bodyPr/>
          <a:lstStyle/>
          <a:p>
            <a:r>
              <a:rPr lang="zh-CN" altLang="en-US" dirty="0" smtClean="0"/>
              <a:t>一般认为，这是中国社会“道德滑坡”现象一个标志性的讲话。</a:t>
            </a:r>
            <a:r>
              <a:rPr lang="en-US" altLang="zh-CN" dirty="0" smtClean="0"/>
              <a:t>2011</a:t>
            </a:r>
            <a:r>
              <a:rPr lang="zh-CN" altLang="en-US" dirty="0" smtClean="0"/>
              <a:t>年</a:t>
            </a:r>
            <a:r>
              <a:rPr lang="en-US" altLang="zh-CN" dirty="0" smtClean="0"/>
              <a:t>9</a:t>
            </a:r>
            <a:r>
              <a:rPr lang="zh-CN" altLang="en-US" dirty="0" smtClean="0"/>
              <a:t>月</a:t>
            </a:r>
            <a:r>
              <a:rPr lang="en-US" altLang="zh-CN" dirty="0" smtClean="0"/>
              <a:t>27</a:t>
            </a:r>
            <a:r>
              <a:rPr lang="zh-CN" altLang="en-US" dirty="0" smtClean="0"/>
              <a:t>曰中 央文明办官员回应国人“道德滑坡说”时指出：从主流上看，中国人呈现了“良好道德风 貌”。其理由有以下三个方面。</a:t>
            </a:r>
            <a:endParaRPr lang="zh-CN" altLang="en-US" dirty="0"/>
          </a:p>
        </p:txBody>
      </p:sp>
    </p:spTree>
    <p:extLst>
      <p:ext uri="{BB962C8B-B14F-4D97-AF65-F5344CB8AC3E}">
        <p14:creationId xmlns:p14="http://schemas.microsoft.com/office/powerpoint/2010/main" val="3347419725"/>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 ⑤科学性。程序公正还包含一些技术方面的要求，一般应该包括两个方面的内容：其一，相关信息充分、准确；其二，应当具有必要的评估机制和修正机制。</a:t>
            </a:r>
            <a:endParaRPr lang="zh-CN" altLang="en-US" dirty="0"/>
          </a:p>
        </p:txBody>
      </p:sp>
    </p:spTree>
    <p:extLst>
      <p:ext uri="{BB962C8B-B14F-4D97-AF65-F5344CB8AC3E}">
        <p14:creationId xmlns:p14="http://schemas.microsoft.com/office/powerpoint/2010/main" val="297051630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 （</a:t>
            </a:r>
            <a:r>
              <a:rPr lang="en-US" altLang="zh-CN" dirty="0" smtClean="0"/>
              <a:t>4</a:t>
            </a:r>
            <a:r>
              <a:rPr lang="zh-CN" altLang="en-US" dirty="0" smtClean="0"/>
              <a:t>）惩罚公正</a:t>
            </a:r>
            <a:endParaRPr lang="zh-CN" altLang="en-US" dirty="0"/>
          </a:p>
        </p:txBody>
      </p:sp>
      <p:sp>
        <p:nvSpPr>
          <p:cNvPr id="3" name="内容占位符 2"/>
          <p:cNvSpPr>
            <a:spLocks noGrp="1"/>
          </p:cNvSpPr>
          <p:nvPr>
            <p:ph idx="1"/>
          </p:nvPr>
        </p:nvSpPr>
        <p:spPr/>
        <p:txBody>
          <a:bodyPr/>
          <a:lstStyle/>
          <a:p>
            <a:r>
              <a:rPr lang="zh-CN" altLang="en-US" dirty="0" smtClean="0"/>
              <a:t>惩罚公正关心的是对一个做错事情的人怎样惩罚才算公正的问题。可以说犯同样或同等程度错误的人应该受到同样或同等程度的惩罚。但是必须考虑可以免除或减轻道德责任的情况。免除或减轻道德责任的条件就是所谓的谅解条件。谅解条件分为三大类型：</a:t>
            </a:r>
            <a:endParaRPr lang="zh-CN" altLang="en-US" dirty="0"/>
          </a:p>
        </p:txBody>
      </p:sp>
    </p:spTree>
    <p:extLst>
      <p:ext uri="{BB962C8B-B14F-4D97-AF65-F5344CB8AC3E}">
        <p14:creationId xmlns:p14="http://schemas.microsoft.com/office/powerpoint/2010/main" val="39526955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dirty="0" smtClean="0"/>
          </a:p>
          <a:p>
            <a:r>
              <a:rPr lang="en-US" altLang="zh-CN" dirty="0"/>
              <a:t> </a:t>
            </a:r>
            <a:r>
              <a:rPr lang="en-US" altLang="zh-CN" dirty="0" smtClean="0"/>
              <a:t>   </a:t>
            </a:r>
            <a:r>
              <a:rPr lang="zh-CN" altLang="en-US" dirty="0" smtClean="0"/>
              <a:t>①缺少行为可能性条件；</a:t>
            </a:r>
          </a:p>
          <a:p>
            <a:r>
              <a:rPr lang="zh-CN" altLang="en-US" dirty="0" smtClean="0"/>
              <a:t>    ②缺少必要认识条件；</a:t>
            </a:r>
          </a:p>
          <a:p>
            <a:r>
              <a:rPr lang="zh-CN" altLang="en-US" dirty="0" smtClean="0"/>
              <a:t>    ③缺少必要自由条件。</a:t>
            </a:r>
            <a:endParaRPr lang="zh-CN" altLang="en-US" dirty="0"/>
          </a:p>
        </p:txBody>
      </p:sp>
    </p:spTree>
    <p:extLst>
      <p:ext uri="{BB962C8B-B14F-4D97-AF65-F5344CB8AC3E}">
        <p14:creationId xmlns:p14="http://schemas.microsoft.com/office/powerpoint/2010/main" val="227708308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5</a:t>
            </a:r>
            <a:r>
              <a:rPr lang="zh-CN" altLang="en-US" dirty="0" smtClean="0"/>
              <a:t>）补偿公正</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一个人损害了另一个人，则加害者有道德义务给受害者某种补偿。补偿多少才合适呢？这是一个较难回答的问题。有人认为，补偿的量应等同于加害者有意使受害者遭受的损失的量。可是，有些损失很难计量，例如，一个人诽镑他人，使他人名誉受损，这个损失怎么计量？有的损失根本无法弥补，如失去生命或失去双眼，这种情况下我们只能要求加害者至少给受害者或其亲属给予物质补偿。</a:t>
            </a:r>
            <a:endParaRPr lang="zh-CN" altLang="en-US" dirty="0"/>
          </a:p>
        </p:txBody>
      </p:sp>
    </p:spTree>
    <p:extLst>
      <p:ext uri="{BB962C8B-B14F-4D97-AF65-F5344CB8AC3E}">
        <p14:creationId xmlns:p14="http://schemas.microsoft.com/office/powerpoint/2010/main" val="415083693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a:t>
            </a:r>
            <a:r>
              <a:rPr lang="zh-CN" altLang="en-US" dirty="0" smtClean="0"/>
              <a:t>关怀论</a:t>
            </a:r>
            <a:endParaRPr lang="zh-CN" altLang="en-US" dirty="0"/>
          </a:p>
        </p:txBody>
      </p:sp>
      <p:sp>
        <p:nvSpPr>
          <p:cNvPr id="3" name="内容占位符 2"/>
          <p:cNvSpPr>
            <a:spLocks noGrp="1"/>
          </p:cNvSpPr>
          <p:nvPr>
            <p:ph idx="1"/>
          </p:nvPr>
        </p:nvSpPr>
        <p:spPr>
          <a:xfrm>
            <a:off x="467544" y="1268760"/>
            <a:ext cx="8280920" cy="5256584"/>
          </a:xfrm>
        </p:spPr>
        <p:txBody>
          <a:bodyPr>
            <a:normAutofit fontScale="92500" lnSpcReduction="20000"/>
          </a:bodyPr>
          <a:lstStyle/>
          <a:p>
            <a:r>
              <a:rPr lang="zh-CN" altLang="en-US" dirty="0" smtClean="0"/>
              <a:t>一般的伦理学说都假设，伦理应该是不偏不倚的，在决定做什么时，对与个人有特殊关系的人，如亲属、朋友、同事、下属等</a:t>
            </a:r>
            <a:r>
              <a:rPr lang="en-US" altLang="zh-CN" dirty="0" smtClean="0"/>
              <a:t>,</a:t>
            </a:r>
            <a:r>
              <a:rPr lang="zh-CN" altLang="en-US" dirty="0" smtClean="0"/>
              <a:t>也应该一视同仁。有些功利主义者主张，一个陌生人与父亲同时落水，而你只能救一个，你是救陌生人还是救父亲？如果救陌生人比救你父亲能产生更大的效用（假如这个陌生人是个著名的外科大夫，能救许多人的生命），那么，你的道德责任应该是救陌生人而不是救父亲。许多学者指出，这样的观点是不合情理的，是错误的。在上述例子中，你与你的父亲之间特殊的关怀、爱护关系决定了你对父亲负有特殊关怀义务，这种义务应该超过对陌生人承担的义务。</a:t>
            </a:r>
            <a:endParaRPr lang="zh-CN" altLang="en-US" dirty="0"/>
          </a:p>
        </p:txBody>
      </p:sp>
    </p:spTree>
    <p:extLst>
      <p:ext uri="{BB962C8B-B14F-4D97-AF65-F5344CB8AC3E}">
        <p14:creationId xmlns:p14="http://schemas.microsoft.com/office/powerpoint/2010/main" val="1068107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291264" cy="5865515"/>
          </a:xfrm>
        </p:spPr>
        <p:txBody>
          <a:bodyPr>
            <a:normAutofit lnSpcReduction="10000"/>
          </a:bodyPr>
          <a:lstStyle/>
          <a:p>
            <a:r>
              <a:rPr lang="zh-CN" altLang="en-US" dirty="0" smtClean="0"/>
              <a:t>对与我们有密切关系，尤其是有依靠关系的人，承担特别关怀的义务，是关怀伦理关键。关怀伦理强调了以下两个道德需求。</a:t>
            </a:r>
          </a:p>
          <a:p>
            <a:r>
              <a:rPr lang="zh-CN" altLang="en-US" dirty="0" smtClean="0"/>
              <a:t>    ①我们每个人都生活在关系之中，所以应该培育和维护我们与特定个人建立起来的具体的、可贵的关系；</a:t>
            </a:r>
            <a:endParaRPr lang="en-US" altLang="zh-CN" dirty="0" smtClean="0"/>
          </a:p>
          <a:p>
            <a:r>
              <a:rPr lang="zh-CN" altLang="en-US" dirty="0" smtClean="0"/>
              <a:t> ②我们每个人都应该对那些与我们有实实在在的关系的人，尤其是那些易受损害的、仰仗我们关怀的人，给予特殊的关怀，关心他们的需要、价值观、欲望和福利，对他们的 需要、价值观、欲望和福利做出积极的反应。</a:t>
            </a:r>
          </a:p>
          <a:p>
            <a:endParaRPr lang="zh-CN" altLang="en-US" dirty="0"/>
          </a:p>
        </p:txBody>
      </p:sp>
    </p:spTree>
    <p:extLst>
      <p:ext uri="{BB962C8B-B14F-4D97-AF65-F5344CB8AC3E}">
        <p14:creationId xmlns:p14="http://schemas.microsoft.com/office/powerpoint/2010/main" val="237176583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关怀伦理与中国传统文化非常吻合。但是，关怀伦理还是受到不少批评。认为关怀伦理容易导致偏袓和不公正。关怀伦理要求人们对孩子、父母、配偶、朋友等给予特别的关怀，似乎在要求人们为了他人的福利而牺牲自己的需要与欲望。</a:t>
            </a:r>
            <a:endParaRPr lang="zh-CN" altLang="en-US" dirty="0"/>
          </a:p>
        </p:txBody>
      </p:sp>
    </p:spTree>
    <p:extLst>
      <p:ext uri="{BB962C8B-B14F-4D97-AF65-F5344CB8AC3E}">
        <p14:creationId xmlns:p14="http://schemas.microsoft.com/office/powerpoint/2010/main" val="206779614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a:t>
            </a:r>
            <a:r>
              <a:rPr lang="zh-CN" altLang="en-US" dirty="0" smtClean="0"/>
              <a:t>美德论</a:t>
            </a:r>
            <a:endParaRPr lang="zh-CN" altLang="en-US" dirty="0"/>
          </a:p>
        </p:txBody>
      </p:sp>
      <p:sp>
        <p:nvSpPr>
          <p:cNvPr id="3" name="内容占位符 2"/>
          <p:cNvSpPr>
            <a:spLocks noGrp="1"/>
          </p:cNvSpPr>
          <p:nvPr>
            <p:ph idx="1"/>
          </p:nvPr>
        </p:nvSpPr>
        <p:spPr/>
        <p:txBody>
          <a:bodyPr>
            <a:normAutofit/>
          </a:bodyPr>
          <a:lstStyle/>
          <a:p>
            <a:r>
              <a:rPr lang="zh-CN" altLang="en-US" dirty="0" smtClean="0"/>
              <a:t>美德论通常又称德性论。何谓美德？</a:t>
            </a:r>
          </a:p>
          <a:p>
            <a:r>
              <a:rPr lang="zh-CN" altLang="en-US" dirty="0" smtClean="0"/>
              <a:t>美德是习得性的、体现在个人行为习惯中的、构成道德高尚的人的特征的一种品质。例如，诚实被认为是道德高尚的人的一个特征，如果一个人习惯性地讲真话，而且之所以这样做，是因为他相信讲真话是对的，是因为在讲真话时他感到愉悦，在说假话时他感到难受，那么，我们可以说这个人拥有诚实的美德。</a:t>
            </a:r>
            <a:endParaRPr lang="zh-CN" altLang="en-US" dirty="0"/>
          </a:p>
        </p:txBody>
      </p:sp>
    </p:spTree>
    <p:extLst>
      <p:ext uri="{BB962C8B-B14F-4D97-AF65-F5344CB8AC3E}">
        <p14:creationId xmlns:p14="http://schemas.microsoft.com/office/powerpoint/2010/main" val="242897404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相反，如果一个人偶尔讲真话，或者之所以讲真话是因为出于错误的动机，如为了博得他人的欢心，那么，不能说这个人拥有诚实的美德。此外，美德必须是习得性的，而不仅仅是一种天生的特征，如智力、美丽、强健的体魄等。</a:t>
            </a:r>
            <a:endParaRPr lang="zh-CN" altLang="en-US" dirty="0"/>
          </a:p>
        </p:txBody>
      </p:sp>
    </p:spTree>
    <p:extLst>
      <p:ext uri="{BB962C8B-B14F-4D97-AF65-F5344CB8AC3E}">
        <p14:creationId xmlns:p14="http://schemas.microsoft.com/office/powerpoint/2010/main" val="336835629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在我国古代，人们除了把仁、义、礼、智、信作为五常德之外，还提出礼义廉耻、忠孝节义等要求。孙中山先生在辛亥革命时提出忠孝、仁爱、信义、和平等标准。有人提出当今 社会主义道德品质体系应该包括忠实、无私、勇敢、勤奋、仁爱、公道、诚信、节制等标准。</a:t>
            </a:r>
            <a:endParaRPr lang="zh-CN" altLang="en-US" dirty="0"/>
          </a:p>
        </p:txBody>
      </p:sp>
    </p:spTree>
    <p:extLst>
      <p:ext uri="{BB962C8B-B14F-4D97-AF65-F5344CB8AC3E}">
        <p14:creationId xmlns:p14="http://schemas.microsoft.com/office/powerpoint/2010/main" val="1782071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363272" cy="5793507"/>
          </a:xfrm>
        </p:spPr>
        <p:txBody>
          <a:bodyPr>
            <a:normAutofit/>
          </a:bodyPr>
          <a:lstStyle/>
          <a:p>
            <a:r>
              <a:rPr lang="zh-CN" altLang="en-US" dirty="0" smtClean="0"/>
              <a:t>第一，中国经济持续发展，展示了中国人自强不息的优良道德风貌；</a:t>
            </a:r>
          </a:p>
          <a:p>
            <a:r>
              <a:rPr lang="zh-CN" altLang="en-US" dirty="0" smtClean="0"/>
              <a:t>第二，隆重庆祝新中国成立</a:t>
            </a:r>
            <a:r>
              <a:rPr lang="en-US" altLang="zh-CN" dirty="0" smtClean="0"/>
              <a:t>60</a:t>
            </a:r>
            <a:r>
              <a:rPr lang="zh-CN" altLang="en-US" dirty="0" smtClean="0"/>
              <a:t>周年，庆祝建党</a:t>
            </a:r>
            <a:r>
              <a:rPr lang="en-US" altLang="zh-CN" dirty="0" smtClean="0"/>
              <a:t>90</a:t>
            </a:r>
            <a:r>
              <a:rPr lang="zh-CN" altLang="en-US" dirty="0" smtClean="0"/>
              <a:t>周年，成功举办北京奥运会、上海世 博会和广州亚运会、亚残会等一系列重大活动；</a:t>
            </a:r>
          </a:p>
          <a:p>
            <a:r>
              <a:rPr lang="zh-CN" altLang="en-US" dirty="0" smtClean="0"/>
              <a:t>第三，面对大灾大难，灾民顽强不息，不畏困难所压倒的坚强品格。面对大灾大难全体中国人爱心如潮、仁者爱人的美德</a:t>
            </a:r>
          </a:p>
          <a:p>
            <a:endParaRPr lang="zh-CN" altLang="en-US" dirty="0"/>
          </a:p>
        </p:txBody>
      </p:sp>
    </p:spTree>
    <p:extLst>
      <p:ext uri="{BB962C8B-B14F-4D97-AF65-F5344CB8AC3E}">
        <p14:creationId xmlns:p14="http://schemas.microsoft.com/office/powerpoint/2010/main" val="350241266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052736"/>
            <a:ext cx="8291264" cy="5073427"/>
          </a:xfrm>
        </p:spPr>
        <p:txBody>
          <a:bodyPr>
            <a:normAutofit lnSpcReduction="10000"/>
          </a:bodyPr>
          <a:lstStyle/>
          <a:p>
            <a:r>
              <a:rPr lang="zh-CN" altLang="en-US" dirty="0" smtClean="0"/>
              <a:t>美德论对行为的指导原则：如果实施某项行为能使行为主体实践、展示和培育高尚的品德，那么该行为便是道德的；如果通过实施某项行为，行为主体实践、展示和发展了邪恶，那么，该行为是不道德的。美德论不仅可以用于评价行为，还可以用于评价制度。例如，有人认为，一些经济制度使人变得贪婪，大型的官僚组织使人变得不负责任，这种评价的基础便是美德论。</a:t>
            </a:r>
            <a:endParaRPr lang="en-US" altLang="zh-CN" dirty="0" smtClean="0"/>
          </a:p>
          <a:p>
            <a:r>
              <a:rPr lang="zh-CN" altLang="en-US" dirty="0" smtClean="0"/>
              <a:t>可以这样说，那些倾向于形成不良品性的制度是在道德上有缺陷的制度。</a:t>
            </a:r>
            <a:endParaRPr lang="zh-CN" altLang="en-US" dirty="0"/>
          </a:p>
        </p:txBody>
      </p:sp>
    </p:spTree>
    <p:extLst>
      <p:ext uri="{BB962C8B-B14F-4D97-AF65-F5344CB8AC3E}">
        <p14:creationId xmlns:p14="http://schemas.microsoft.com/office/powerpoint/2010/main" val="252738951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（三）商业伦理判断的影响因素</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个人因素影响个人的道德评价</a:t>
            </a:r>
          </a:p>
          <a:p>
            <a:r>
              <a:rPr lang="zh-CN" altLang="en-US" dirty="0" smtClean="0"/>
              <a:t>个人的道德观念是指个人对什么是正当行为的看法。一个人在成长过程中逐渐形成了一定的道德观念。根据美国心理学家劳伦斯</a:t>
            </a:r>
            <a:r>
              <a:rPr lang="en-US" altLang="zh-CN" dirty="0" smtClean="0"/>
              <a:t>•</a:t>
            </a:r>
            <a:r>
              <a:rPr lang="zh-CN" altLang="en-US" dirty="0" smtClean="0"/>
              <a:t>科尔伯格的研究表明，个人道德发展与生理发育一样，经历从幼儿到成年人的过程。在成长过程中，他们的道德推理一般要经历由低到高的六个阶段。</a:t>
            </a:r>
          </a:p>
          <a:p>
            <a:endParaRPr lang="zh-CN" altLang="en-US" dirty="0"/>
          </a:p>
        </p:txBody>
      </p:sp>
    </p:spTree>
    <p:extLst>
      <p:ext uri="{BB962C8B-B14F-4D97-AF65-F5344CB8AC3E}">
        <p14:creationId xmlns:p14="http://schemas.microsoft.com/office/powerpoint/2010/main" val="388575850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16632"/>
            <a:ext cx="8280920" cy="6624736"/>
          </a:xfrm>
        </p:spPr>
        <p:txBody>
          <a:bodyPr>
            <a:normAutofit fontScale="92500" lnSpcReduction="20000"/>
          </a:bodyPr>
          <a:lstStyle/>
          <a:p>
            <a:r>
              <a:rPr lang="zh-CN" altLang="en-US" dirty="0" smtClean="0"/>
              <a:t>（</a:t>
            </a:r>
            <a:r>
              <a:rPr lang="en-US" altLang="zh-CN" dirty="0" smtClean="0"/>
              <a:t>1</a:t>
            </a:r>
            <a:r>
              <a:rPr lang="zh-CN" altLang="en-US" dirty="0" smtClean="0"/>
              <a:t>）逃避惩罚导向：认为能逃避惩罚的行为是正当的。</a:t>
            </a:r>
          </a:p>
          <a:p>
            <a:r>
              <a:rPr lang="zh-CN" altLang="en-US" dirty="0" smtClean="0"/>
              <a:t>（</a:t>
            </a:r>
            <a:r>
              <a:rPr lang="en-US" altLang="zh-CN" dirty="0" smtClean="0"/>
              <a:t>2</a:t>
            </a:r>
            <a:r>
              <a:rPr lang="zh-CN" altLang="en-US" dirty="0" smtClean="0"/>
              <a:t>）寻求奖赏导向：认为能获得奖赏的行为是正当的。</a:t>
            </a:r>
          </a:p>
          <a:p>
            <a:r>
              <a:rPr lang="zh-CN" altLang="en-US" dirty="0" smtClean="0"/>
              <a:t>（</a:t>
            </a:r>
            <a:r>
              <a:rPr lang="en-US" altLang="zh-CN" dirty="0" smtClean="0"/>
              <a:t>3</a:t>
            </a:r>
            <a:r>
              <a:rPr lang="zh-CN" altLang="en-US" dirty="0" smtClean="0"/>
              <a:t>）良好关系导向：认为那些能获得家庭、朋友、上司、同事赞同或能使他们高兴的行为是正当的。</a:t>
            </a:r>
          </a:p>
          <a:p>
            <a:r>
              <a:rPr lang="zh-CN" altLang="en-US" dirty="0" smtClean="0"/>
              <a:t>（</a:t>
            </a:r>
            <a:r>
              <a:rPr lang="en-US" altLang="zh-CN" dirty="0" smtClean="0"/>
              <a:t>4</a:t>
            </a:r>
            <a:r>
              <a:rPr lang="zh-CN" altLang="en-US" dirty="0" smtClean="0"/>
              <a:t>）守法导向：认为履行个人的义务、尊重权威、遵守法律、维护社会秩序的行为是正当的。</a:t>
            </a:r>
          </a:p>
          <a:p>
            <a:r>
              <a:rPr lang="zh-CN" altLang="en-US" dirty="0" smtClean="0"/>
              <a:t>（</a:t>
            </a:r>
            <a:r>
              <a:rPr lang="en-US" altLang="zh-CN" dirty="0" smtClean="0"/>
              <a:t>5</a:t>
            </a:r>
            <a:r>
              <a:rPr lang="zh-CN" altLang="en-US" dirty="0" smtClean="0"/>
              <a:t>）社会契约导向：认为虽然规则和法律在大多数情况下应该遵从，但一些根本的价值，如生命、自由，更应该得到维护。</a:t>
            </a:r>
          </a:p>
          <a:p>
            <a:r>
              <a:rPr lang="zh-CN" altLang="en-US" dirty="0" smtClean="0"/>
              <a:t>（</a:t>
            </a:r>
            <a:r>
              <a:rPr lang="en-US" altLang="zh-CN" dirty="0" smtClean="0"/>
              <a:t>6</a:t>
            </a:r>
            <a:r>
              <a:rPr lang="zh-CN" altLang="en-US" dirty="0" smtClean="0"/>
              <a:t>）普遍伦理原则导向：认为正当行为是由个人基于普遍伦理原则的良心决定的。</a:t>
            </a:r>
          </a:p>
          <a:p>
            <a:endParaRPr lang="zh-CN" altLang="en-US" dirty="0"/>
          </a:p>
        </p:txBody>
      </p:sp>
    </p:spTree>
    <p:extLst>
      <p:ext uri="{BB962C8B-B14F-4D97-AF65-F5344CB8AC3E}">
        <p14:creationId xmlns:p14="http://schemas.microsoft.com/office/powerpoint/2010/main" val="46611974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980728"/>
            <a:ext cx="8435280" cy="5145435"/>
          </a:xfrm>
        </p:spPr>
        <p:txBody>
          <a:bodyPr/>
          <a:lstStyle/>
          <a:p>
            <a:r>
              <a:rPr lang="zh-CN" altLang="en-US" dirty="0" smtClean="0"/>
              <a:t>道德推理方式不同，对行为的道德评价结果不可能总是一致的。个人之间的道德判断和行为各异，这是道德决策观念差异所致。他从两个维度来阐述不同的道德决策观念：一个维度是理想主义，即一个人相信合乎道德的行为总能带来好的结果的程度；另一个维度是相对主义，即一个人 相信道德规范是因情景而异的程度。</a:t>
            </a:r>
            <a:endParaRPr lang="zh-CN" altLang="en-US" dirty="0"/>
          </a:p>
        </p:txBody>
      </p:sp>
    </p:spTree>
    <p:extLst>
      <p:ext uri="{BB962C8B-B14F-4D97-AF65-F5344CB8AC3E}">
        <p14:creationId xmlns:p14="http://schemas.microsoft.com/office/powerpoint/2010/main" val="306479166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291264" cy="5865515"/>
          </a:xfrm>
        </p:spPr>
        <p:txBody>
          <a:bodyPr>
            <a:normAutofit/>
          </a:bodyPr>
          <a:lstStyle/>
          <a:p>
            <a:r>
              <a:rPr lang="zh-CN" altLang="en-US" dirty="0" smtClean="0"/>
              <a:t>情景主义者（高理想主义、高相对主义）：拒绝运用普遍的或个人的道德原则，具体情形具体分析，并根据分析确定什么是合乎道德的行为；主观主义者（低理想主义、高相对主义）：依据个人的而不是普遍的道德原则做出道德判断；绝对主义者（高理想主义、低相对主义）：相信遵循严格的、普遍的道德原则能取得最佳的结果；例外主义者（低理想主义、低相对主义）：把普遍道德原则作为指导，但需要根据实际情况，允许例外发生。</a:t>
            </a:r>
            <a:endParaRPr lang="zh-CN" altLang="en-US" dirty="0"/>
          </a:p>
        </p:txBody>
      </p:sp>
    </p:spTree>
    <p:extLst>
      <p:ext uri="{BB962C8B-B14F-4D97-AF65-F5344CB8AC3E}">
        <p14:creationId xmlns:p14="http://schemas.microsoft.com/office/powerpoint/2010/main" val="39187230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组织因素影响个人的道德评价</a:t>
            </a:r>
            <a:endParaRPr lang="zh-CN" altLang="en-US" dirty="0"/>
          </a:p>
        </p:txBody>
      </p:sp>
      <p:sp>
        <p:nvSpPr>
          <p:cNvPr id="3" name="内容占位符 2"/>
          <p:cNvSpPr>
            <a:spLocks noGrp="1"/>
          </p:cNvSpPr>
          <p:nvPr>
            <p:ph idx="1"/>
          </p:nvPr>
        </p:nvSpPr>
        <p:spPr/>
        <p:txBody>
          <a:bodyPr/>
          <a:lstStyle/>
          <a:p>
            <a:r>
              <a:rPr lang="zh-CN" altLang="en-US" dirty="0" smtClean="0"/>
              <a:t>组织的伦理政策是客观存在的，因为组织必然要面对如何看待经营与伦理关系的问题，必然要面对在道德上追求到何种程度的问题，必然要面对如何处理与利益相关者关系的问题，而组织对这些问题的看法和规定，不论是否以正式的、成文的形式出现，也不论以单独的政策出现或是渗透在其他政策中，都会影响组织成员的道德评价。</a:t>
            </a:r>
            <a:endParaRPr lang="zh-CN" altLang="en-US" dirty="0"/>
          </a:p>
        </p:txBody>
      </p:sp>
    </p:spTree>
    <p:extLst>
      <p:ext uri="{BB962C8B-B14F-4D97-AF65-F5344CB8AC3E}">
        <p14:creationId xmlns:p14="http://schemas.microsoft.com/office/powerpoint/2010/main" val="399679743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620688"/>
            <a:ext cx="8291264" cy="5505475"/>
          </a:xfrm>
        </p:spPr>
        <p:txBody>
          <a:bodyPr>
            <a:normAutofit/>
          </a:bodyPr>
          <a:lstStyle/>
          <a:p>
            <a:r>
              <a:rPr lang="zh-CN" altLang="en-US" dirty="0" smtClean="0"/>
              <a:t>组织风气通过向组织成员提供明确的或隐形的、可接受的行为指南而影响他们的行为。按着差别关系理论，人们倾向于采纳与其交往更频繁的人的行为和观念。因此，组织成员会受到关系密切的同事和上司的行为和观念的影响。而根据相对权威理论，某人拥有的职位权力越大，对决策的影响越大。因此，管理者特别是组织中拥有最高权力的管理者对员工的道德观念影响最大。</a:t>
            </a:r>
            <a:endParaRPr lang="zh-CN" altLang="en-US" dirty="0"/>
          </a:p>
        </p:txBody>
      </p:sp>
    </p:spTree>
    <p:extLst>
      <p:ext uri="{BB962C8B-B14F-4D97-AF65-F5344CB8AC3E}">
        <p14:creationId xmlns:p14="http://schemas.microsoft.com/office/powerpoint/2010/main" val="395404665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行业、职业因素影响个人的道德评价</a:t>
            </a:r>
            <a:endParaRPr lang="zh-CN" altLang="en-US" dirty="0"/>
          </a:p>
        </p:txBody>
      </p:sp>
      <p:sp>
        <p:nvSpPr>
          <p:cNvPr id="3" name="内容占位符 2"/>
          <p:cNvSpPr>
            <a:spLocks noGrp="1"/>
          </p:cNvSpPr>
          <p:nvPr>
            <p:ph idx="1"/>
          </p:nvPr>
        </p:nvSpPr>
        <p:spPr>
          <a:xfrm>
            <a:off x="457200" y="1600200"/>
            <a:ext cx="8291264" cy="4997152"/>
          </a:xfrm>
        </p:spPr>
        <p:txBody>
          <a:bodyPr>
            <a:normAutofit fontScale="92500" lnSpcReduction="10000"/>
          </a:bodyPr>
          <a:lstStyle/>
          <a:p>
            <a:r>
              <a:rPr lang="zh-CN" altLang="en-US" dirty="0" smtClean="0"/>
              <a:t>行业政策或职业准则（或职业道德</a:t>
            </a:r>
            <a:r>
              <a:rPr lang="en-US" altLang="zh-CN" dirty="0" smtClean="0"/>
              <a:t>)</a:t>
            </a:r>
            <a:r>
              <a:rPr lang="zh-CN" altLang="en-US" dirty="0" smtClean="0"/>
              <a:t>会影响行业内成员或职业从业人员的道德评价。例如，国际投资管理与研究协会（</a:t>
            </a:r>
            <a:r>
              <a:rPr lang="en-US" altLang="zh-CN" dirty="0" smtClean="0"/>
              <a:t>Association for Investment Management and Research, AIMR)</a:t>
            </a:r>
            <a:r>
              <a:rPr lang="zh-CN" altLang="en-US" dirty="0" smtClean="0"/>
              <a:t>对会员及注册金融分析师的职业行为准则作了详细规定：要求在处理与公众、委托人、潜在的客户、雇主、雇员和同事的关系时，应以能给会员及职业带来良好声誉的、专业的和合乎道德的方式开展工作，并鼓励他人也这样做。由于规定十分详细，什么是允许的，什么是禁止的，从业人员知道得清清楚楚。</a:t>
            </a:r>
            <a:endParaRPr lang="zh-CN" altLang="en-US" dirty="0"/>
          </a:p>
        </p:txBody>
      </p:sp>
    </p:spTree>
    <p:extLst>
      <p:ext uri="{BB962C8B-B14F-4D97-AF65-F5344CB8AC3E}">
        <p14:creationId xmlns:p14="http://schemas.microsoft.com/office/powerpoint/2010/main" val="99304190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a:t>
            </a:r>
            <a:r>
              <a:rPr lang="zh-CN" altLang="en-US" dirty="0" smtClean="0"/>
              <a:t>社会因素影响个人的道德评价</a:t>
            </a:r>
            <a:endParaRPr lang="zh-CN" altLang="en-US" dirty="0"/>
          </a:p>
        </p:txBody>
      </p:sp>
      <p:sp>
        <p:nvSpPr>
          <p:cNvPr id="3" name="内容占位符 2"/>
          <p:cNvSpPr>
            <a:spLocks noGrp="1"/>
          </p:cNvSpPr>
          <p:nvPr>
            <p:ph idx="1"/>
          </p:nvPr>
        </p:nvSpPr>
        <p:spPr/>
        <p:txBody>
          <a:bodyPr/>
          <a:lstStyle/>
          <a:p>
            <a:r>
              <a:rPr lang="zh-CN" altLang="en-US" dirty="0" smtClean="0"/>
              <a:t>从众心理广泛存在，从众是指人们采纳其他群体成员的行为和意见的倾向。社会舆论对某种行为是否合乎道德的看法越是一致，对个人的道德判断的影响就越大。</a:t>
            </a:r>
            <a:endParaRPr lang="zh-CN" altLang="en-US" dirty="0"/>
          </a:p>
        </p:txBody>
      </p:sp>
    </p:spTree>
    <p:extLst>
      <p:ext uri="{BB962C8B-B14F-4D97-AF65-F5344CB8AC3E}">
        <p14:creationId xmlns:p14="http://schemas.microsoft.com/office/powerpoint/2010/main" val="222690804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435280" cy="5818658"/>
          </a:xfrm>
        </p:spPr>
        <p:txBody>
          <a:bodyPr>
            <a:normAutofit/>
          </a:bodyPr>
          <a:lstStyle/>
          <a:p>
            <a:r>
              <a:rPr lang="zh-CN" altLang="en-US" dirty="0" smtClean="0"/>
              <a:t>第二节 企业道德决策中商业伦理的构建模型</a:t>
            </a:r>
            <a:endParaRPr lang="zh-CN" altLang="en-US" dirty="0"/>
          </a:p>
        </p:txBody>
      </p:sp>
    </p:spTree>
    <p:extLst>
      <p:ext uri="{BB962C8B-B14F-4D97-AF65-F5344CB8AC3E}">
        <p14:creationId xmlns:p14="http://schemas.microsoft.com/office/powerpoint/2010/main" val="1069463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291264" cy="5865515"/>
          </a:xfrm>
        </p:spPr>
        <p:txBody>
          <a:bodyPr>
            <a:normAutofit/>
          </a:bodyPr>
          <a:lstStyle/>
          <a:p>
            <a:r>
              <a:rPr lang="zh-CN" altLang="en-US" dirty="0" smtClean="0"/>
              <a:t>其实，这两种说法并不矛盾，一方面指出了目前道德建设中存在的严重问题；另一方 面揭示出我国道德建设中的积极因素。尽管“道德滑坡”是个相对的概念，但整个社会不同层面都出现了那么多的不道德现象，乃至出现把“不做不道德的事情”这种最起码的道 德底线当成了高尚品质。可以说，目前中国社会“道德滑坡”是一个不争的事实。就是在西方发达国家，商业界也存在明显的“道德滑坡”现象。</a:t>
            </a:r>
            <a:endParaRPr lang="zh-CN" altLang="en-US" dirty="0"/>
          </a:p>
        </p:txBody>
      </p:sp>
    </p:spTree>
    <p:extLst>
      <p:ext uri="{BB962C8B-B14F-4D97-AF65-F5344CB8AC3E}">
        <p14:creationId xmlns:p14="http://schemas.microsoft.com/office/powerpoint/2010/main" val="156552390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340768"/>
            <a:ext cx="8363272" cy="4785395"/>
          </a:xfrm>
        </p:spPr>
        <p:txBody>
          <a:bodyPr/>
          <a:lstStyle/>
          <a:p>
            <a:r>
              <a:rPr lang="zh-CN" altLang="en-US" dirty="0" smtClean="0"/>
              <a:t>为了有助于企业做出正确的道德决策，不少学者研发和设计了许多道德决策模型。准确把握布来查德和皮尔伦理检查模型、道德决策树模型、“九问式”模型、纳什模型、利益相关者分析模型等主要道德决策模型，遵循一定的决策原则和步骤，是企业有效做出道德 决策的重要保证。</a:t>
            </a:r>
            <a:endParaRPr lang="zh-CN" altLang="en-US" dirty="0"/>
          </a:p>
        </p:txBody>
      </p:sp>
    </p:spTree>
    <p:extLst>
      <p:ext uri="{BB962C8B-B14F-4D97-AF65-F5344CB8AC3E}">
        <p14:creationId xmlns:p14="http://schemas.microsoft.com/office/powerpoint/2010/main" val="182993343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为了将理论融入企业决策活动中，西方学者和企业还提出并运用了一些简明易行的决策模型，帮助经理们做出符合道德的决策。由于信奉的理论基础不同，相应地，采用的决策模型也不同。主要的模型有以下几种。</a:t>
            </a:r>
            <a:endParaRPr lang="zh-CN" altLang="en-US" dirty="0"/>
          </a:p>
        </p:txBody>
      </p:sp>
    </p:spTree>
    <p:extLst>
      <p:ext uri="{BB962C8B-B14F-4D97-AF65-F5344CB8AC3E}">
        <p14:creationId xmlns:p14="http://schemas.microsoft.com/office/powerpoint/2010/main" val="90477837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一、布来查德和皮尔伦理检査模型</a:t>
            </a:r>
            <a:endParaRPr lang="zh-CN" altLang="en-US" dirty="0"/>
          </a:p>
        </p:txBody>
      </p:sp>
      <p:sp>
        <p:nvSpPr>
          <p:cNvPr id="3" name="内容占位符 2"/>
          <p:cNvSpPr>
            <a:spLocks noGrp="1"/>
          </p:cNvSpPr>
          <p:nvPr>
            <p:ph idx="1"/>
          </p:nvPr>
        </p:nvSpPr>
        <p:spPr/>
        <p:txBody>
          <a:bodyPr/>
          <a:lstStyle/>
          <a:p>
            <a:r>
              <a:rPr lang="zh-CN" altLang="en-US" dirty="0" smtClean="0"/>
              <a:t>伦理检査模型由肯尼斯</a:t>
            </a:r>
            <a:r>
              <a:rPr lang="en-US" altLang="zh-CN" dirty="0" smtClean="0"/>
              <a:t>•</a:t>
            </a:r>
            <a:r>
              <a:rPr lang="zh-CN" altLang="en-US" dirty="0" smtClean="0"/>
              <a:t>布来査德和诺曼</a:t>
            </a:r>
            <a:r>
              <a:rPr lang="en-US" altLang="zh-CN" dirty="0" smtClean="0"/>
              <a:t>• Q.</a:t>
            </a:r>
            <a:r>
              <a:rPr lang="zh-CN" altLang="en-US" dirty="0" smtClean="0"/>
              <a:t>皮尔在</a:t>
            </a:r>
            <a:r>
              <a:rPr lang="en-US" altLang="zh-CN" dirty="0" smtClean="0"/>
              <a:t>1988</a:t>
            </a:r>
            <a:r>
              <a:rPr lang="zh-CN" altLang="en-US" dirty="0" smtClean="0"/>
              <a:t>年提出，包括三个伦理检査项目。该模型主要依据合理利己论和显要义务论，优点是简单实用，无须掌握在不少人看来比较抽象的伦理原则，便可做出大致符合伦理的决策。因此，被很多企业采用。理论模型如图</a:t>
            </a:r>
            <a:r>
              <a:rPr lang="en-US" altLang="zh-CN" dirty="0" smtClean="0"/>
              <a:t>4-1</a:t>
            </a:r>
            <a:r>
              <a:rPr lang="zh-CN" altLang="en-US" dirty="0" smtClean="0"/>
              <a:t>所示。</a:t>
            </a:r>
            <a:endParaRPr lang="zh-CN" altLang="en-US" dirty="0"/>
          </a:p>
        </p:txBody>
      </p:sp>
    </p:spTree>
    <p:extLst>
      <p:ext uri="{BB962C8B-B14F-4D97-AF65-F5344CB8AC3E}">
        <p14:creationId xmlns:p14="http://schemas.microsoft.com/office/powerpoint/2010/main" val="363331742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260648"/>
            <a:ext cx="8640960" cy="6597352"/>
          </a:xfrm>
        </p:spPr>
        <p:txBody>
          <a:bodyPr>
            <a:normAutofit lnSpcReduction="10000"/>
          </a:bodyPr>
          <a:lstStyle/>
          <a:p>
            <a:r>
              <a:rPr lang="zh-CN" altLang="en-US" dirty="0" smtClean="0"/>
              <a:t>企业在运用该模型制定伦理决策时，首先要进行合法性检查。依据合理利己论，个人或本企业利益的实现应当在合乎良心与法律规范的前提条件下进行。伦理与法律是一致 的，不合法的也通常是不道德的（当然也有例外）。然后，检查一项决策是否兼顾了长远利 益和短期利益。其理论依据是</a:t>
            </a:r>
            <a:r>
              <a:rPr lang="en-US" altLang="zh-CN" dirty="0" smtClean="0"/>
              <a:t>,</a:t>
            </a:r>
            <a:r>
              <a:rPr lang="zh-CN" altLang="en-US" dirty="0" smtClean="0"/>
              <a:t>具有长远利益的行为不大可能是不道德的行为。最后，企业决策者对一项决策进行自我感觉检验和曝光检验。这里，模型实际上假定决策者知道 对他人、对社会应有的义务，如果决策违反了诸如诚实、感恩、公正、行善、自我完善、不作恶等当然的义务，决策者应该会感到良心的谴责和无法面对其他人。</a:t>
            </a:r>
            <a:endParaRPr lang="zh-CN" altLang="en-US" dirty="0"/>
          </a:p>
        </p:txBody>
      </p:sp>
    </p:spTree>
    <p:extLst>
      <p:ext uri="{BB962C8B-B14F-4D97-AF65-F5344CB8AC3E}">
        <p14:creationId xmlns:p14="http://schemas.microsoft.com/office/powerpoint/2010/main" val="113799159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373616" cy="6408712"/>
          </a:xfrm>
        </p:spPr>
        <p:style>
          <a:lnRef idx="2">
            <a:schemeClr val="dk1"/>
          </a:lnRef>
          <a:fillRef idx="1">
            <a:schemeClr val="lt1"/>
          </a:fillRef>
          <a:effectRef idx="0">
            <a:schemeClr val="dk1"/>
          </a:effectRef>
          <a:fontRef idx="minor">
            <a:schemeClr val="dk1"/>
          </a:fontRef>
        </p:style>
        <p:txBody>
          <a:bodyPr/>
          <a:lstStyle/>
          <a:p>
            <a:endParaRPr lang="zh-CN" altLang="en-US" dirty="0"/>
          </a:p>
        </p:txBody>
      </p:sp>
      <p:sp>
        <p:nvSpPr>
          <p:cNvPr id="4" name="矩形 3"/>
          <p:cNvSpPr/>
          <p:nvPr/>
        </p:nvSpPr>
        <p:spPr>
          <a:xfrm>
            <a:off x="1181133" y="332656"/>
            <a:ext cx="3024336" cy="158417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该决策合法吗？</a:t>
            </a:r>
          </a:p>
          <a:p>
            <a:pPr algn="ctr"/>
            <a:r>
              <a:rPr lang="en-US" altLang="zh-CN" dirty="0" smtClean="0"/>
              <a:t>——</a:t>
            </a:r>
            <a:r>
              <a:rPr lang="zh-CN" altLang="en-US" dirty="0" smtClean="0"/>
              <a:t>是否违反国家的法律？</a:t>
            </a:r>
          </a:p>
          <a:p>
            <a:pPr algn="ctr"/>
            <a:r>
              <a:rPr lang="en-US" altLang="zh-CN" dirty="0" smtClean="0"/>
              <a:t>——</a:t>
            </a:r>
            <a:r>
              <a:rPr lang="zh-CN" altLang="en-US" dirty="0" smtClean="0"/>
              <a:t>是否违反本公司的规定</a:t>
            </a:r>
            <a:endParaRPr lang="zh-CN" altLang="en-US" dirty="0"/>
          </a:p>
        </p:txBody>
      </p:sp>
      <p:cxnSp>
        <p:nvCxnSpPr>
          <p:cNvPr id="6" name="直接箭头连接符 5"/>
          <p:cNvCxnSpPr/>
          <p:nvPr/>
        </p:nvCxnSpPr>
        <p:spPr>
          <a:xfrm>
            <a:off x="4211960" y="1484784"/>
            <a:ext cx="187220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084168" y="1196752"/>
            <a:ext cx="1296144" cy="72008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放弃</a:t>
            </a:r>
            <a:endParaRPr lang="zh-CN" altLang="en-US" dirty="0"/>
          </a:p>
        </p:txBody>
      </p:sp>
      <p:sp>
        <p:nvSpPr>
          <p:cNvPr id="8" name="矩形 7"/>
          <p:cNvSpPr/>
          <p:nvPr/>
        </p:nvSpPr>
        <p:spPr>
          <a:xfrm>
            <a:off x="5004048" y="836712"/>
            <a:ext cx="432048" cy="6480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是</a:t>
            </a:r>
            <a:endParaRPr lang="zh-CN" altLang="en-US" dirty="0"/>
          </a:p>
        </p:txBody>
      </p:sp>
      <p:sp>
        <p:nvSpPr>
          <p:cNvPr id="9" name="矩形 8"/>
          <p:cNvSpPr/>
          <p:nvPr/>
        </p:nvSpPr>
        <p:spPr>
          <a:xfrm>
            <a:off x="1235516" y="2780928"/>
            <a:ext cx="3240360" cy="82809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该决策兼顾了短期利益和长期利益吗？</a:t>
            </a:r>
          </a:p>
          <a:p>
            <a:pPr algn="ctr"/>
            <a:endParaRPr lang="zh-CN" altLang="en-US" dirty="0"/>
          </a:p>
        </p:txBody>
      </p:sp>
      <p:sp>
        <p:nvSpPr>
          <p:cNvPr id="10" name="矩形 9"/>
          <p:cNvSpPr/>
          <p:nvPr/>
        </p:nvSpPr>
        <p:spPr>
          <a:xfrm>
            <a:off x="1181133" y="4587393"/>
            <a:ext cx="3066752" cy="227060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自我感觉如何？</a:t>
            </a:r>
          </a:p>
          <a:p>
            <a:pPr algn="ctr"/>
            <a:r>
              <a:rPr lang="en-US" altLang="zh-CN" dirty="0" smtClean="0"/>
              <a:t>——</a:t>
            </a:r>
            <a:r>
              <a:rPr lang="zh-CN" altLang="en-US" dirty="0" smtClean="0"/>
              <a:t>我的行为是否将使我感觉骄傲？</a:t>
            </a:r>
          </a:p>
          <a:p>
            <a:pPr algn="ctr"/>
            <a:r>
              <a:rPr lang="en-US" altLang="zh-CN" dirty="0" smtClean="0"/>
              <a:t>——</a:t>
            </a:r>
            <a:r>
              <a:rPr lang="zh-CN" altLang="en-US" dirty="0" smtClean="0"/>
              <a:t>假如我的决定曝光给公众我会感觉很好吗？</a:t>
            </a:r>
          </a:p>
          <a:p>
            <a:pPr algn="ctr"/>
            <a:r>
              <a:rPr lang="en-US" altLang="zh-CN" dirty="0" smtClean="0"/>
              <a:t>——</a:t>
            </a:r>
            <a:r>
              <a:rPr lang="zh-CN" altLang="en-US" dirty="0" smtClean="0"/>
              <a:t>假如我的亲人知道了，我会感觉很好吗？</a:t>
            </a:r>
            <a:endParaRPr lang="zh-CN" altLang="en-US" dirty="0"/>
          </a:p>
        </p:txBody>
      </p:sp>
      <p:sp>
        <p:nvSpPr>
          <p:cNvPr id="11" name="矩形 10"/>
          <p:cNvSpPr/>
          <p:nvPr/>
        </p:nvSpPr>
        <p:spPr>
          <a:xfrm>
            <a:off x="6250451" y="2352999"/>
            <a:ext cx="1584176" cy="12241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放弃</a:t>
            </a:r>
            <a:endParaRPr lang="zh-CN" altLang="en-US" dirty="0"/>
          </a:p>
        </p:txBody>
      </p:sp>
      <p:sp>
        <p:nvSpPr>
          <p:cNvPr id="12" name="矩形 11"/>
          <p:cNvSpPr/>
          <p:nvPr/>
        </p:nvSpPr>
        <p:spPr>
          <a:xfrm>
            <a:off x="6394467" y="4885698"/>
            <a:ext cx="1440160" cy="12241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放弃</a:t>
            </a:r>
            <a:endParaRPr lang="zh-CN" altLang="en-US" dirty="0"/>
          </a:p>
        </p:txBody>
      </p:sp>
      <p:sp>
        <p:nvSpPr>
          <p:cNvPr id="13" name="矩形 12"/>
          <p:cNvSpPr/>
          <p:nvPr/>
        </p:nvSpPr>
        <p:spPr>
          <a:xfrm>
            <a:off x="5142993" y="2352999"/>
            <a:ext cx="576064" cy="54006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否</a:t>
            </a:r>
            <a:endParaRPr lang="zh-CN" altLang="en-US" dirty="0"/>
          </a:p>
        </p:txBody>
      </p:sp>
      <p:sp>
        <p:nvSpPr>
          <p:cNvPr id="14" name="矩形 13"/>
          <p:cNvSpPr/>
          <p:nvPr/>
        </p:nvSpPr>
        <p:spPr>
          <a:xfrm>
            <a:off x="5004048" y="4305363"/>
            <a:ext cx="576064" cy="61206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否</a:t>
            </a:r>
            <a:endParaRPr lang="zh-CN" altLang="en-US" dirty="0"/>
          </a:p>
        </p:txBody>
      </p:sp>
      <p:cxnSp>
        <p:nvCxnSpPr>
          <p:cNvPr id="16" name="直接箭头连接符 15"/>
          <p:cNvCxnSpPr/>
          <p:nvPr/>
        </p:nvCxnSpPr>
        <p:spPr>
          <a:xfrm>
            <a:off x="2699792" y="1916832"/>
            <a:ext cx="0"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691464" y="3681028"/>
            <a:ext cx="0" cy="64807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0" name="直接箭头连接符 19"/>
          <p:cNvCxnSpPr/>
          <p:nvPr/>
        </p:nvCxnSpPr>
        <p:spPr>
          <a:xfrm>
            <a:off x="4522259" y="3194974"/>
            <a:ext cx="172819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 name="直接箭头连接符 21"/>
          <p:cNvCxnSpPr/>
          <p:nvPr/>
        </p:nvCxnSpPr>
        <p:spPr>
          <a:xfrm>
            <a:off x="4283968" y="5229200"/>
            <a:ext cx="201622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21408" y="1962099"/>
            <a:ext cx="324036" cy="36004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否</a:t>
            </a:r>
            <a:endParaRPr lang="zh-CN" altLang="en-US" dirty="0"/>
          </a:p>
        </p:txBody>
      </p:sp>
      <p:sp>
        <p:nvSpPr>
          <p:cNvPr id="24" name="矩形 23"/>
          <p:cNvSpPr/>
          <p:nvPr/>
        </p:nvSpPr>
        <p:spPr>
          <a:xfrm>
            <a:off x="2722397" y="3645024"/>
            <a:ext cx="522058" cy="6480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 是</a:t>
            </a:r>
            <a:endParaRPr lang="zh-CN" altLang="en-US" dirty="0"/>
          </a:p>
        </p:txBody>
      </p:sp>
    </p:spTree>
    <p:extLst>
      <p:ext uri="{BB962C8B-B14F-4D97-AF65-F5344CB8AC3E}">
        <p14:creationId xmlns:p14="http://schemas.microsoft.com/office/powerpoint/2010/main" val="2213011021"/>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49509"/>
            <a:ext cx="7776864" cy="6765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04630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三、“九问式”模型</a:t>
            </a:r>
          </a:p>
        </p:txBody>
      </p:sp>
      <p:sp>
        <p:nvSpPr>
          <p:cNvPr id="3" name="内容占位符 2"/>
          <p:cNvSpPr>
            <a:spLocks noGrp="1"/>
          </p:cNvSpPr>
          <p:nvPr>
            <p:ph idx="1"/>
          </p:nvPr>
        </p:nvSpPr>
        <p:spPr/>
        <p:txBody>
          <a:bodyPr/>
          <a:lstStyle/>
          <a:p>
            <a:r>
              <a:rPr lang="zh-CN" altLang="en-US" dirty="0"/>
              <a:t>该模型由美国马奎特大学营销学教授基恩</a:t>
            </a:r>
            <a:r>
              <a:rPr lang="en-US" altLang="zh-CN" dirty="0"/>
              <a:t>•</a:t>
            </a:r>
            <a:r>
              <a:rPr lang="zh-CN" altLang="en-US" dirty="0"/>
              <a:t>拉克兹尼亚克在</a:t>
            </a:r>
            <a:r>
              <a:rPr lang="en-US" altLang="zh-CN" dirty="0"/>
              <a:t>1983</a:t>
            </a:r>
            <a:r>
              <a:rPr lang="zh-CN" altLang="en-US" dirty="0"/>
              <a:t>年提出。模型在</a:t>
            </a:r>
            <a:r>
              <a:rPr lang="en-US" altLang="zh-CN" dirty="0"/>
              <a:t>9</a:t>
            </a:r>
            <a:r>
              <a:rPr lang="zh-CN" altLang="en-US" dirty="0"/>
              <a:t>个问题中运用了显要义务论、相称论和公平公正论。企业决策者可以通过回答这些问题来制定符合道德的决策。如果回答全部为否定，则该决策是道德上可接受的。该模型 的问题如下。</a:t>
            </a:r>
          </a:p>
        </p:txBody>
      </p:sp>
    </p:spTree>
    <p:extLst>
      <p:ext uri="{BB962C8B-B14F-4D97-AF65-F5344CB8AC3E}">
        <p14:creationId xmlns:p14="http://schemas.microsoft.com/office/powerpoint/2010/main" val="287846458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332656"/>
            <a:ext cx="8496944" cy="6192688"/>
          </a:xfrm>
        </p:spPr>
        <p:txBody>
          <a:bodyPr>
            <a:normAutofit lnSpcReduction="10000"/>
          </a:bodyPr>
          <a:lstStyle/>
          <a:p>
            <a:r>
              <a:rPr lang="en-US" altLang="zh-CN" dirty="0"/>
              <a:t>A.	</a:t>
            </a:r>
            <a:r>
              <a:rPr lang="zh-CN" altLang="en-US" dirty="0"/>
              <a:t>该行动违法吗？</a:t>
            </a:r>
          </a:p>
          <a:p>
            <a:r>
              <a:rPr lang="en-US" altLang="zh-CN" dirty="0"/>
              <a:t>B.	</a:t>
            </a:r>
            <a:r>
              <a:rPr lang="zh-CN" altLang="en-US" dirty="0"/>
              <a:t>该行动违反以下任一条普遍性的道义吗？</a:t>
            </a:r>
          </a:p>
          <a:p>
            <a:r>
              <a:rPr lang="en-US" altLang="zh-CN" dirty="0"/>
              <a:t>——</a:t>
            </a:r>
            <a:r>
              <a:rPr lang="zh-CN" altLang="en-US" dirty="0"/>
              <a:t>诚实的责任 </a:t>
            </a:r>
          </a:p>
          <a:p>
            <a:r>
              <a:rPr lang="en-US" altLang="zh-CN" dirty="0"/>
              <a:t>——</a:t>
            </a:r>
            <a:r>
              <a:rPr lang="zh-CN" altLang="en-US" dirty="0"/>
              <a:t>感恩的责任 </a:t>
            </a:r>
          </a:p>
          <a:p>
            <a:r>
              <a:rPr lang="en-US" altLang="zh-CN" dirty="0"/>
              <a:t>——</a:t>
            </a:r>
            <a:r>
              <a:rPr lang="zh-CN" altLang="en-US" dirty="0"/>
              <a:t>公平的责任 </a:t>
            </a:r>
          </a:p>
          <a:p>
            <a:r>
              <a:rPr lang="en-US" altLang="zh-CN" dirty="0"/>
              <a:t>——</a:t>
            </a:r>
            <a:r>
              <a:rPr lang="zh-CN" altLang="en-US" dirty="0"/>
              <a:t>仁慈的责任 </a:t>
            </a:r>
          </a:p>
          <a:p>
            <a:r>
              <a:rPr lang="en-US" altLang="zh-CN" dirty="0"/>
              <a:t>——</a:t>
            </a:r>
            <a:r>
              <a:rPr lang="zh-CN" altLang="en-US" dirty="0"/>
              <a:t>自我完善的责任 </a:t>
            </a:r>
          </a:p>
          <a:p>
            <a:r>
              <a:rPr lang="en-US" altLang="zh-CN" dirty="0"/>
              <a:t>——</a:t>
            </a:r>
            <a:r>
              <a:rPr lang="zh-CN" altLang="en-US" dirty="0"/>
              <a:t>无伤害的责任</a:t>
            </a:r>
          </a:p>
          <a:p>
            <a:r>
              <a:rPr lang="en-US" altLang="zh-CN" dirty="0"/>
              <a:t>C.	</a:t>
            </a:r>
            <a:r>
              <a:rPr lang="zh-CN" altLang="en-US" dirty="0"/>
              <a:t>该行动侵犯由组织类型而相应产生的特定义务吗？</a:t>
            </a:r>
          </a:p>
          <a:p>
            <a:r>
              <a:rPr lang="en-US" altLang="zh-CN" dirty="0"/>
              <a:t>D.	</a:t>
            </a:r>
            <a:r>
              <a:rPr lang="zh-CN" altLang="en-US" dirty="0"/>
              <a:t>该行动的动机是邪恶的吗？</a:t>
            </a:r>
          </a:p>
          <a:p>
            <a:endParaRPr lang="zh-CN" altLang="en-US" dirty="0"/>
          </a:p>
        </p:txBody>
      </p:sp>
    </p:spTree>
    <p:extLst>
      <p:ext uri="{BB962C8B-B14F-4D97-AF65-F5344CB8AC3E}">
        <p14:creationId xmlns:p14="http://schemas.microsoft.com/office/powerpoint/2010/main" val="329822549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980728"/>
            <a:ext cx="8507288" cy="5145435"/>
          </a:xfrm>
        </p:spPr>
        <p:txBody>
          <a:bodyPr/>
          <a:lstStyle/>
          <a:p>
            <a:r>
              <a:rPr lang="en-US" altLang="zh-CN" dirty="0"/>
              <a:t>E.	</a:t>
            </a:r>
            <a:r>
              <a:rPr lang="zh-CN" altLang="en-US" dirty="0"/>
              <a:t>采取该行动会不会发生某种“大恶”？</a:t>
            </a:r>
          </a:p>
          <a:p>
            <a:r>
              <a:rPr lang="en-US" altLang="zh-CN" dirty="0"/>
              <a:t>F.	</a:t>
            </a:r>
            <a:r>
              <a:rPr lang="zh-CN" altLang="en-US" dirty="0"/>
              <a:t>是否故意否定了可以比该行动产生更多的善，更少的恶的另一行动？</a:t>
            </a:r>
          </a:p>
          <a:p>
            <a:r>
              <a:rPr lang="en-US" altLang="zh-CN" dirty="0"/>
              <a:t>G.	</a:t>
            </a:r>
            <a:r>
              <a:rPr lang="zh-CN" altLang="en-US" dirty="0"/>
              <a:t>该行动侵犯了消费者不可剥夺的权利了吗？</a:t>
            </a:r>
          </a:p>
          <a:p>
            <a:r>
              <a:rPr lang="en-US" altLang="zh-CN" dirty="0"/>
              <a:t>H.	</a:t>
            </a:r>
            <a:r>
              <a:rPr lang="zh-CN" altLang="en-US" dirty="0"/>
              <a:t>该行动是否侵犯别的组织的权利？</a:t>
            </a:r>
          </a:p>
          <a:p>
            <a:r>
              <a:rPr lang="en-US" altLang="zh-CN" dirty="0"/>
              <a:t>I.	</a:t>
            </a:r>
            <a:r>
              <a:rPr lang="zh-CN" altLang="en-US" dirty="0"/>
              <a:t>个人或组织是否已经没有相关的权利了？</a:t>
            </a:r>
          </a:p>
          <a:p>
            <a:endParaRPr lang="zh-CN" altLang="en-US" dirty="0"/>
          </a:p>
        </p:txBody>
      </p:sp>
    </p:spTree>
    <p:extLst>
      <p:ext uri="{BB962C8B-B14F-4D97-AF65-F5344CB8AC3E}">
        <p14:creationId xmlns:p14="http://schemas.microsoft.com/office/powerpoint/2010/main" val="229521230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我们可以看出，这个模型遵循的设计思路是，从法律检验开始，依次进行显要义务检验、特殊行业责任检验、目的检验、结果检验、过程检验、权利检验、公正检验。它不仅照顾到了一般性的问题，还针对了特定行业、特定产品面临的特殊问题，这是该模型的一个优点。</a:t>
            </a:r>
          </a:p>
        </p:txBody>
      </p:sp>
    </p:spTree>
    <p:extLst>
      <p:ext uri="{BB962C8B-B14F-4D97-AF65-F5344CB8AC3E}">
        <p14:creationId xmlns:p14="http://schemas.microsoft.com/office/powerpoint/2010/main" val="1284131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332656"/>
            <a:ext cx="8507288" cy="5793507"/>
          </a:xfrm>
        </p:spPr>
        <p:txBody>
          <a:bodyPr>
            <a:normAutofit fontScale="92500" lnSpcReduction="20000"/>
          </a:bodyPr>
          <a:lstStyle/>
          <a:p>
            <a:r>
              <a:rPr lang="en-US" altLang="zh-CN" dirty="0" smtClean="0"/>
              <a:t>【</a:t>
            </a:r>
            <a:r>
              <a:rPr lang="zh-CN" altLang="en-US" dirty="0" smtClean="0"/>
              <a:t>引例</a:t>
            </a:r>
            <a:r>
              <a:rPr lang="en-US" altLang="zh-CN" dirty="0" smtClean="0"/>
              <a:t>4-2】 </a:t>
            </a:r>
          </a:p>
          <a:p>
            <a:r>
              <a:rPr lang="zh-CN" altLang="en-US" dirty="0" smtClean="0"/>
              <a:t>诚信不存，职业精神焉附</a:t>
            </a:r>
          </a:p>
          <a:p>
            <a:r>
              <a:rPr lang="zh-CN" altLang="en-US" dirty="0" smtClean="0"/>
              <a:t>如果唐骏不是“打工皇帝”，学历造假不会产生这么大风波，让花团锦簇般的个人历史留下一个触目的污点，一不小心让自己的职业生涯蒙羞。</a:t>
            </a:r>
          </a:p>
          <a:p>
            <a:r>
              <a:rPr lang="zh-CN" altLang="en-US" dirty="0" smtClean="0"/>
              <a:t>诚信是一个合格的职业经理人应具备的首要素质。职业经理人可以没学历，甚至可以没什么本事，但不能没有诚信。职业经理人的信誉、威望，甚至拥有的最大财富，是取信于人，而不是宣传、计谋、权利与金钱。诚信还是职业经理人成功的基石与立身之本。如果一个职业经理人连起码的诚信都有问题，那他何以肩负起老板信托责任？</a:t>
            </a:r>
          </a:p>
          <a:p>
            <a:endParaRPr lang="zh-CN" altLang="en-US" dirty="0"/>
          </a:p>
        </p:txBody>
      </p:sp>
    </p:spTree>
    <p:extLst>
      <p:ext uri="{BB962C8B-B14F-4D97-AF65-F5344CB8AC3E}">
        <p14:creationId xmlns:p14="http://schemas.microsoft.com/office/powerpoint/2010/main" val="3242942419"/>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四、纳什模型</a:t>
            </a:r>
          </a:p>
        </p:txBody>
      </p:sp>
      <p:sp>
        <p:nvSpPr>
          <p:cNvPr id="3" name="内容占位符 2"/>
          <p:cNvSpPr>
            <a:spLocks noGrp="1"/>
          </p:cNvSpPr>
          <p:nvPr>
            <p:ph idx="1"/>
          </p:nvPr>
        </p:nvSpPr>
        <p:spPr/>
        <p:txBody>
          <a:bodyPr/>
          <a:lstStyle/>
          <a:p>
            <a:r>
              <a:rPr lang="en-US" altLang="zh-CN" dirty="0"/>
              <a:t>1989</a:t>
            </a:r>
            <a:r>
              <a:rPr lang="zh-CN" altLang="en-US" dirty="0"/>
              <a:t>年，</a:t>
            </a:r>
            <a:r>
              <a:rPr lang="zh-CN" altLang="en-US" dirty="0">
                <a:solidFill>
                  <a:srgbClr val="FF0000"/>
                </a:solidFill>
              </a:rPr>
              <a:t>美国学者劳拉</a:t>
            </a:r>
            <a:r>
              <a:rPr lang="en-US" altLang="zh-CN" dirty="0">
                <a:solidFill>
                  <a:srgbClr val="FF0000"/>
                </a:solidFill>
              </a:rPr>
              <a:t>.</a:t>
            </a:r>
            <a:r>
              <a:rPr lang="zh-CN" altLang="en-US" dirty="0">
                <a:solidFill>
                  <a:srgbClr val="FF0000"/>
                </a:solidFill>
              </a:rPr>
              <a:t>纳什</a:t>
            </a:r>
            <a:r>
              <a:rPr lang="zh-CN" altLang="en-US" dirty="0"/>
              <a:t>结合功利论和道义论提出了一个问题式伦理检验模型，一共包括</a:t>
            </a:r>
            <a:r>
              <a:rPr lang="en-US" altLang="zh-CN" dirty="0"/>
              <a:t>12</a:t>
            </a:r>
            <a:r>
              <a:rPr lang="zh-CN" altLang="en-US" dirty="0"/>
              <a:t>个问题。</a:t>
            </a:r>
          </a:p>
          <a:p>
            <a:r>
              <a:rPr lang="en-US" altLang="zh-CN" dirty="0"/>
              <a:t>A.	</a:t>
            </a:r>
            <a:r>
              <a:rPr lang="zh-CN" altLang="en-US" dirty="0"/>
              <a:t>你已经准确地定义决策问题了吗？</a:t>
            </a:r>
          </a:p>
          <a:p>
            <a:r>
              <a:rPr lang="zh-CN" altLang="en-US" dirty="0"/>
              <a:t>对决策问题必须有清楚的理解，掌握的事实越多、越准确，处理时就越少感情用事。</a:t>
            </a:r>
          </a:p>
          <a:p>
            <a:endParaRPr lang="zh-CN" altLang="en-US" dirty="0"/>
          </a:p>
        </p:txBody>
      </p:sp>
    </p:spTree>
    <p:extLst>
      <p:ext uri="{BB962C8B-B14F-4D97-AF65-F5344CB8AC3E}">
        <p14:creationId xmlns:p14="http://schemas.microsoft.com/office/powerpoint/2010/main" val="216238258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332656"/>
            <a:ext cx="8424936" cy="6336704"/>
          </a:xfrm>
        </p:spPr>
        <p:txBody>
          <a:bodyPr>
            <a:normAutofit fontScale="92500" lnSpcReduction="20000"/>
          </a:bodyPr>
          <a:lstStyle/>
          <a:p>
            <a:r>
              <a:rPr lang="en-US" altLang="zh-CN" dirty="0"/>
              <a:t>B.	</a:t>
            </a:r>
            <a:r>
              <a:rPr lang="zh-CN" altLang="en-US" dirty="0"/>
              <a:t>如果你站在他人立场上，会怎样定义问题？</a:t>
            </a:r>
          </a:p>
          <a:p>
            <a:r>
              <a:rPr lang="zh-CN" altLang="en-US" dirty="0"/>
              <a:t>从可能会对决策是否道德提出质疑或最有可能受决策不利影响的人的角度审视一下 决策问题，问问自己，在定义问题时是否做到了客观、不偏不倚。</a:t>
            </a:r>
          </a:p>
          <a:p>
            <a:r>
              <a:rPr lang="en-US" altLang="zh-CN" dirty="0"/>
              <a:t>C.	</a:t>
            </a:r>
            <a:r>
              <a:rPr lang="zh-CN" altLang="en-US" dirty="0"/>
              <a:t>问题是怎样产生的？</a:t>
            </a:r>
          </a:p>
          <a:p>
            <a:r>
              <a:rPr lang="zh-CN" altLang="en-US" dirty="0"/>
              <a:t>考察问题的形成过程，搞清问题的实质。</a:t>
            </a:r>
          </a:p>
          <a:p>
            <a:r>
              <a:rPr lang="en-US" altLang="zh-CN" dirty="0"/>
              <a:t>D.	</a:t>
            </a:r>
            <a:r>
              <a:rPr lang="zh-CN" altLang="en-US" dirty="0"/>
              <a:t>作为一个个人和公司成员，你忠诚于谁，忠诚于什么？</a:t>
            </a:r>
          </a:p>
          <a:p>
            <a:r>
              <a:rPr lang="zh-CN" altLang="en-US" dirty="0"/>
              <a:t>每个管理者都会遇到忠诚冲突，如自己的良心与履行公司职责之间的冲突，还有同事 要你参与违反公司政策的事情等。</a:t>
            </a:r>
          </a:p>
          <a:p>
            <a:r>
              <a:rPr lang="en-US" altLang="zh-CN" dirty="0"/>
              <a:t>E.	</a:t>
            </a:r>
            <a:r>
              <a:rPr lang="zh-CN" altLang="en-US" dirty="0"/>
              <a:t>你做该决策的意图是什么（目的）？</a:t>
            </a:r>
          </a:p>
          <a:p>
            <a:r>
              <a:rPr lang="zh-CN" altLang="en-US" dirty="0"/>
              <a:t>为什么要这样做，如果得不到满意的回答，就不要选择该方案。</a:t>
            </a:r>
          </a:p>
          <a:p>
            <a:endParaRPr lang="zh-CN" altLang="en-US" dirty="0"/>
          </a:p>
        </p:txBody>
      </p:sp>
    </p:spTree>
    <p:extLst>
      <p:ext uri="{BB962C8B-B14F-4D97-AF65-F5344CB8AC3E}">
        <p14:creationId xmlns:p14="http://schemas.microsoft.com/office/powerpoint/2010/main" val="1022278639"/>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260648"/>
            <a:ext cx="8424936" cy="6192688"/>
          </a:xfrm>
        </p:spPr>
        <p:txBody>
          <a:bodyPr>
            <a:normAutofit fontScale="92500" lnSpcReduction="10000"/>
          </a:bodyPr>
          <a:lstStyle/>
          <a:p>
            <a:r>
              <a:rPr lang="en-US" altLang="zh-CN" dirty="0"/>
              <a:t>F.	</a:t>
            </a:r>
            <a:r>
              <a:rPr lang="zh-CN" altLang="en-US" dirty="0"/>
              <a:t>你的决策意图与可能的结果相符合吗？</a:t>
            </a:r>
          </a:p>
          <a:p>
            <a:r>
              <a:rPr lang="zh-CN" altLang="en-US" dirty="0"/>
              <a:t>有时意图很好，但结果可能是有害的。</a:t>
            </a:r>
          </a:p>
          <a:p>
            <a:r>
              <a:rPr lang="en-US" altLang="zh-CN" dirty="0"/>
              <a:t>G.	</a:t>
            </a:r>
            <a:r>
              <a:rPr lang="zh-CN" altLang="en-US" dirty="0"/>
              <a:t>你的决策会损害谁的利益？</a:t>
            </a:r>
          </a:p>
          <a:p>
            <a:r>
              <a:rPr lang="zh-CN" altLang="en-US" dirty="0"/>
              <a:t>即使产品有正当用途，但如果使用不当或落入一些人手中，会对消费者造成伤害，管理者就得重新考虑是否生产和销售该产品。</a:t>
            </a:r>
          </a:p>
          <a:p>
            <a:r>
              <a:rPr lang="en-US" altLang="zh-CN" dirty="0"/>
              <a:t>H.	</a:t>
            </a:r>
            <a:r>
              <a:rPr lang="zh-CN" altLang="en-US" dirty="0"/>
              <a:t>你能在做决策前与受影响的各方讨论该决策问题吗？</a:t>
            </a:r>
          </a:p>
          <a:p>
            <a:r>
              <a:rPr lang="zh-CN" altLang="en-US" dirty="0"/>
              <a:t>例如，你要关闭某个工厂，是否能在事先与受此影响的工人和社区讨论这一问题，以评估决策的后果。</a:t>
            </a:r>
          </a:p>
          <a:p>
            <a:r>
              <a:rPr lang="en-US" altLang="zh-CN" dirty="0"/>
              <a:t>I.	</a:t>
            </a:r>
            <a:r>
              <a:rPr lang="zh-CN" altLang="en-US" dirty="0"/>
              <a:t>你认为从长远来看，该决策将会与现在看上去那样有成效吗？</a:t>
            </a:r>
          </a:p>
          <a:p>
            <a:endParaRPr lang="zh-CN" altLang="en-US" dirty="0"/>
          </a:p>
        </p:txBody>
      </p:sp>
    </p:spTree>
    <p:extLst>
      <p:ext uri="{BB962C8B-B14F-4D97-AF65-F5344CB8AC3E}">
        <p14:creationId xmlns:p14="http://schemas.microsoft.com/office/powerpoint/2010/main" val="4242811108"/>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332656"/>
            <a:ext cx="8424936" cy="6264696"/>
          </a:xfrm>
        </p:spPr>
        <p:txBody>
          <a:bodyPr>
            <a:normAutofit lnSpcReduction="10000"/>
          </a:bodyPr>
          <a:lstStyle/>
          <a:p>
            <a:r>
              <a:rPr lang="zh-CN" altLang="en-US" dirty="0"/>
              <a:t>你能坚持你的承诺吗？你能预见可能改变你的想法的条件吗？今天的好决策到明天会是一个失误吗？</a:t>
            </a:r>
          </a:p>
          <a:p>
            <a:r>
              <a:rPr lang="en-US" altLang="zh-CN" dirty="0"/>
              <a:t>J.	</a:t>
            </a:r>
            <a:r>
              <a:rPr lang="zh-CN" altLang="en-US" dirty="0"/>
              <a:t>你能毫无顾忌地与你的上司、高层管理者、董事、家庭以及整个社会谈论你的决策吗？</a:t>
            </a:r>
          </a:p>
          <a:p>
            <a:r>
              <a:rPr lang="zh-CN" altLang="en-US" dirty="0"/>
              <a:t>你做的决策在电视上报道，你会感觉如何？你会乐意接受采访吗？</a:t>
            </a:r>
          </a:p>
          <a:p>
            <a:r>
              <a:rPr lang="en-US" altLang="zh-CN" dirty="0"/>
              <a:t>K.	</a:t>
            </a:r>
            <a:r>
              <a:rPr lang="zh-CN" altLang="en-US" dirty="0"/>
              <a:t>如果理解正确，人们会对你的行为产生什么样的看法呢？误解了又会怎么样？ 这一问题涉及真诚与他人对行为的看法。</a:t>
            </a:r>
          </a:p>
          <a:p>
            <a:r>
              <a:rPr lang="en-US" altLang="zh-CN" dirty="0"/>
              <a:t>L.	</a:t>
            </a:r>
            <a:r>
              <a:rPr lang="zh-CN" altLang="en-US" dirty="0"/>
              <a:t>在什么样的条件下，你会允许对你的立场有例外（即稍稍改变你的立场）？</a:t>
            </a:r>
          </a:p>
          <a:p>
            <a:endParaRPr lang="zh-CN" altLang="en-US" dirty="0"/>
          </a:p>
        </p:txBody>
      </p:sp>
    </p:spTree>
    <p:extLst>
      <p:ext uri="{BB962C8B-B14F-4D97-AF65-F5344CB8AC3E}">
        <p14:creationId xmlns:p14="http://schemas.microsoft.com/office/powerpoint/2010/main" val="86594381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你发现一个员工挪用了</a:t>
            </a:r>
            <a:r>
              <a:rPr lang="en-US" altLang="zh-CN" dirty="0"/>
              <a:t>1000</a:t>
            </a:r>
            <a:r>
              <a:rPr lang="zh-CN" altLang="en-US" dirty="0"/>
              <a:t>元，随后归还了，公司员工手册对挪用公款有严格规定，一经査实，立即开除，假如这笔钱是用于支付紧急医疗费用，你会怎么办？如果是用于赌博呢？对于这名员工在公司里工作</a:t>
            </a:r>
            <a:r>
              <a:rPr lang="en-US" altLang="zh-CN" dirty="0"/>
              <a:t>12</a:t>
            </a:r>
            <a:r>
              <a:rPr lang="zh-CN" altLang="en-US" dirty="0"/>
              <a:t>年或者</a:t>
            </a:r>
            <a:r>
              <a:rPr lang="en-US" altLang="zh-CN" dirty="0"/>
              <a:t>18</a:t>
            </a:r>
            <a:r>
              <a:rPr lang="zh-CN" altLang="en-US" dirty="0"/>
              <a:t>个月这两种情形，你的决定会有什么不同？</a:t>
            </a:r>
          </a:p>
        </p:txBody>
      </p:sp>
    </p:spTree>
    <p:extLst>
      <p:ext uri="{BB962C8B-B14F-4D97-AF65-F5344CB8AC3E}">
        <p14:creationId xmlns:p14="http://schemas.microsoft.com/office/powerpoint/2010/main" val="1217410547"/>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五、利益相关者分析模型</a:t>
            </a:r>
          </a:p>
        </p:txBody>
      </p:sp>
      <p:sp>
        <p:nvSpPr>
          <p:cNvPr id="3" name="内容占位符 2"/>
          <p:cNvSpPr>
            <a:spLocks noGrp="1"/>
          </p:cNvSpPr>
          <p:nvPr>
            <p:ph idx="1"/>
          </p:nvPr>
        </p:nvSpPr>
        <p:spPr/>
        <p:txBody>
          <a:bodyPr>
            <a:normAutofit/>
          </a:bodyPr>
          <a:lstStyle/>
          <a:p>
            <a:r>
              <a:rPr lang="zh-CN" altLang="en-US" dirty="0"/>
              <a:t>利益相关者分析应考虑如下</a:t>
            </a:r>
            <a:r>
              <a:rPr lang="en-US" altLang="zh-CN" dirty="0"/>
              <a:t>8</a:t>
            </a:r>
            <a:r>
              <a:rPr lang="zh-CN" altLang="en-US" dirty="0"/>
              <a:t>个问题。</a:t>
            </a:r>
          </a:p>
          <a:p>
            <a:r>
              <a:rPr lang="en-US" altLang="zh-CN" dirty="0"/>
              <a:t>A.	</a:t>
            </a:r>
            <a:r>
              <a:rPr lang="zh-CN" altLang="en-US" dirty="0"/>
              <a:t>谁是我们现行的利益相关者？</a:t>
            </a:r>
          </a:p>
          <a:p>
            <a:r>
              <a:rPr lang="en-US" altLang="zh-CN" dirty="0"/>
              <a:t>B.	</a:t>
            </a:r>
            <a:r>
              <a:rPr lang="zh-CN" altLang="en-US" dirty="0"/>
              <a:t>谁是我们潜在的利益相关者？</a:t>
            </a:r>
          </a:p>
          <a:p>
            <a:r>
              <a:rPr lang="en-US" altLang="zh-CN" dirty="0"/>
              <a:t>C.	</a:t>
            </a:r>
            <a:r>
              <a:rPr lang="zh-CN" altLang="en-US" dirty="0"/>
              <a:t>利益相关者想从我们这里得到什么？</a:t>
            </a:r>
          </a:p>
          <a:p>
            <a:r>
              <a:rPr lang="en-US" altLang="zh-CN" dirty="0"/>
              <a:t>D.	</a:t>
            </a:r>
            <a:r>
              <a:rPr lang="zh-CN" altLang="en-US" dirty="0"/>
              <a:t>我们想从利益相关者那里得到什么？</a:t>
            </a:r>
          </a:p>
          <a:p>
            <a:endParaRPr lang="zh-CN" altLang="en-US" dirty="0"/>
          </a:p>
        </p:txBody>
      </p:sp>
    </p:spTree>
    <p:extLst>
      <p:ext uri="{BB962C8B-B14F-4D97-AF65-F5344CB8AC3E}">
        <p14:creationId xmlns:p14="http://schemas.microsoft.com/office/powerpoint/2010/main" val="313091367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908720"/>
            <a:ext cx="8363272" cy="5217443"/>
          </a:xfrm>
        </p:spPr>
        <p:txBody>
          <a:bodyPr/>
          <a:lstStyle/>
          <a:p>
            <a:r>
              <a:rPr lang="en-US" altLang="zh-CN" dirty="0"/>
              <a:t>E.	</a:t>
            </a:r>
            <a:r>
              <a:rPr lang="zh-CN" altLang="en-US" dirty="0"/>
              <a:t>我们的决策会为哪些利益相关者带去利益？利益有多大？</a:t>
            </a:r>
          </a:p>
          <a:p>
            <a:r>
              <a:rPr lang="en-US" altLang="zh-CN" dirty="0"/>
              <a:t>F.	</a:t>
            </a:r>
            <a:r>
              <a:rPr lang="zh-CN" altLang="en-US" dirty="0"/>
              <a:t>我们的决策会给哪些利益相关者造成伤害？伤害有多大？</a:t>
            </a:r>
          </a:p>
          <a:p>
            <a:r>
              <a:rPr lang="en-US" altLang="zh-CN" dirty="0"/>
              <a:t>G.	</a:t>
            </a:r>
            <a:r>
              <a:rPr lang="zh-CN" altLang="en-US" dirty="0"/>
              <a:t>利益相关者受到损害后会不会采取行动？如果会，会采取什么样的行动？</a:t>
            </a:r>
          </a:p>
          <a:p>
            <a:r>
              <a:rPr lang="en-US" altLang="zh-CN" dirty="0"/>
              <a:t>H.	</a:t>
            </a:r>
            <a:r>
              <a:rPr lang="zh-CN" altLang="en-US" dirty="0"/>
              <a:t>可能采取行动的利益相关者的影响力有多大？</a:t>
            </a:r>
          </a:p>
          <a:p>
            <a:endParaRPr lang="zh-CN" altLang="en-US" dirty="0"/>
          </a:p>
        </p:txBody>
      </p:sp>
    </p:spTree>
    <p:extLst>
      <p:ext uri="{BB962C8B-B14F-4D97-AF65-F5344CB8AC3E}">
        <p14:creationId xmlns:p14="http://schemas.microsoft.com/office/powerpoint/2010/main" val="240090621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第三节 企业道德决策中商业伦理的规则设计</a:t>
            </a:r>
          </a:p>
        </p:txBody>
      </p:sp>
      <p:sp>
        <p:nvSpPr>
          <p:cNvPr id="3" name="内容占位符 2"/>
          <p:cNvSpPr>
            <a:spLocks noGrp="1"/>
          </p:cNvSpPr>
          <p:nvPr>
            <p:ph idx="1"/>
          </p:nvPr>
        </p:nvSpPr>
        <p:spPr/>
        <p:txBody>
          <a:bodyPr>
            <a:normAutofit lnSpcReduction="10000"/>
          </a:bodyPr>
          <a:lstStyle/>
          <a:p>
            <a:r>
              <a:rPr lang="zh-CN" altLang="en-US" dirty="0"/>
              <a:t>决策原则是反映决策过程的客观规律和要求，在决策工作中需要遵守的基本准则。商业道德决策除了必须坚持“以人为本”的原则之外，也应该遵循一般决策的基本准则。</a:t>
            </a:r>
          </a:p>
          <a:p>
            <a:r>
              <a:rPr lang="zh-CN" altLang="en-US" dirty="0"/>
              <a:t>决策原则分为两类：一类是在决策的整个过程都需要掌握的原则；另一类是在决策各个阶段中需要掌握的原则。前者有十个原则，后者有十个原则。</a:t>
            </a:r>
          </a:p>
          <a:p>
            <a:endParaRPr lang="zh-CN" altLang="en-US" dirty="0"/>
          </a:p>
        </p:txBody>
      </p:sp>
    </p:spTree>
    <p:extLst>
      <p:ext uri="{BB962C8B-B14F-4D97-AF65-F5344CB8AC3E}">
        <p14:creationId xmlns:p14="http://schemas.microsoft.com/office/powerpoint/2010/main" val="332351516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一、商业道德决策原则</a:t>
            </a:r>
          </a:p>
        </p:txBody>
      </p:sp>
      <p:sp>
        <p:nvSpPr>
          <p:cNvPr id="3" name="内容占位符 2"/>
          <p:cNvSpPr>
            <a:spLocks noGrp="1"/>
          </p:cNvSpPr>
          <p:nvPr>
            <p:ph idx="1"/>
          </p:nvPr>
        </p:nvSpPr>
        <p:spPr/>
        <p:txBody>
          <a:bodyPr>
            <a:normAutofit fontScale="92500" lnSpcReduction="20000"/>
          </a:bodyPr>
          <a:lstStyle/>
          <a:p>
            <a:r>
              <a:rPr lang="en-US" altLang="zh-CN" dirty="0"/>
              <a:t>(</a:t>
            </a:r>
            <a:r>
              <a:rPr lang="zh-CN" altLang="en-US" dirty="0"/>
              <a:t>一</a:t>
            </a:r>
            <a:r>
              <a:rPr lang="en-US" altLang="zh-CN" dirty="0"/>
              <a:t>)</a:t>
            </a:r>
            <a:r>
              <a:rPr lang="zh-CN" altLang="en-US" dirty="0"/>
              <a:t>商业道德决策过程须掌握的</a:t>
            </a:r>
            <a:r>
              <a:rPr lang="en-US" altLang="zh-CN" dirty="0"/>
              <a:t>10</a:t>
            </a:r>
            <a:r>
              <a:rPr lang="zh-CN" altLang="en-US" dirty="0"/>
              <a:t>个原则</a:t>
            </a:r>
          </a:p>
          <a:p>
            <a:r>
              <a:rPr lang="en-US" altLang="zh-CN" dirty="0"/>
              <a:t>1.	</a:t>
            </a:r>
            <a:r>
              <a:rPr lang="zh-CN" altLang="en-US" dirty="0"/>
              <a:t>信息原则，信息是决策的基础，对信息的要求是准确、完整、及时，有的信息还要求保密。</a:t>
            </a:r>
          </a:p>
          <a:p>
            <a:r>
              <a:rPr lang="en-US" altLang="zh-CN" dirty="0"/>
              <a:t>2.	</a:t>
            </a:r>
            <a:r>
              <a:rPr lang="zh-CN" altLang="en-US" dirty="0"/>
              <a:t>预测原则，科学的预测是决策可靠性的保证，也是选择实施途径的重要方法。</a:t>
            </a:r>
          </a:p>
          <a:p>
            <a:r>
              <a:rPr lang="en-US" altLang="zh-CN" dirty="0"/>
              <a:t>3.	</a:t>
            </a:r>
            <a:r>
              <a:rPr lang="zh-CN" altLang="en-US" dirty="0"/>
              <a:t>系统原则，要用系统论的考虑决策所涉及的整个系统和相关系统，决策对象和外部的相互联系及相互作用。</a:t>
            </a:r>
          </a:p>
          <a:p>
            <a:r>
              <a:rPr lang="en-US" altLang="zh-CN" dirty="0"/>
              <a:t>4.	</a:t>
            </a:r>
            <a:r>
              <a:rPr lang="zh-CN" altLang="en-US" dirty="0"/>
              <a:t>可行性原则，决策的途径都要同主客观条件符合，有很大的现实可能性。</a:t>
            </a:r>
          </a:p>
          <a:p>
            <a:endParaRPr lang="zh-CN" altLang="en-US" dirty="0"/>
          </a:p>
        </p:txBody>
      </p:sp>
    </p:spTree>
    <p:extLst>
      <p:ext uri="{BB962C8B-B14F-4D97-AF65-F5344CB8AC3E}">
        <p14:creationId xmlns:p14="http://schemas.microsoft.com/office/powerpoint/2010/main" val="369245897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260648"/>
            <a:ext cx="8496944" cy="6480720"/>
          </a:xfrm>
        </p:spPr>
        <p:txBody>
          <a:bodyPr>
            <a:normAutofit fontScale="92500" lnSpcReduction="10000"/>
          </a:bodyPr>
          <a:lstStyle/>
          <a:p>
            <a:r>
              <a:rPr lang="en-US" altLang="zh-CN" dirty="0"/>
              <a:t>5.	</a:t>
            </a:r>
            <a:r>
              <a:rPr lang="zh-CN" altLang="en-US" dirty="0"/>
              <a:t>优选原则，要从两个或两个以上方案中，对比分析选佳或满意方案。</a:t>
            </a:r>
          </a:p>
          <a:p>
            <a:r>
              <a:rPr lang="en-US" altLang="zh-CN" dirty="0"/>
              <a:t>6.	</a:t>
            </a:r>
            <a:r>
              <a:rPr lang="zh-CN" altLang="en-US" dirty="0"/>
              <a:t>效益原则，选出的方案要有明显经济效益、社会效益、生态效益。花费代价小，而 取得的效果大。</a:t>
            </a:r>
          </a:p>
          <a:p>
            <a:r>
              <a:rPr lang="en-US" altLang="zh-CN" dirty="0"/>
              <a:t>7.	</a:t>
            </a:r>
            <a:r>
              <a:rPr lang="zh-CN" altLang="en-US" dirty="0"/>
              <a:t>外脑原则，重视利用参谋、顾问、智囊团的作用，发挥集体智慧的优势。</a:t>
            </a:r>
          </a:p>
          <a:p>
            <a:r>
              <a:rPr lang="en-US" altLang="zh-CN" dirty="0"/>
              <a:t>8.	</a:t>
            </a:r>
            <a:r>
              <a:rPr lang="zh-CN" altLang="en-US" dirty="0"/>
              <a:t>行动原则，决策是要付诸行动，否则无价值可言。</a:t>
            </a:r>
          </a:p>
          <a:p>
            <a:r>
              <a:rPr lang="en-US" altLang="zh-CN" dirty="0"/>
              <a:t>9.	</a:t>
            </a:r>
            <a:r>
              <a:rPr lang="zh-CN" altLang="en-US" dirty="0"/>
              <a:t>跟踪原则，对决策实施跟踪反馈，及时进行控制调节，使决策实现。</a:t>
            </a:r>
          </a:p>
          <a:p>
            <a:r>
              <a:rPr lang="en-US" altLang="zh-CN" dirty="0"/>
              <a:t>10.	</a:t>
            </a:r>
            <a:r>
              <a:rPr lang="zh-CN" altLang="en-US" dirty="0"/>
              <a:t>科学原则，自始至终都必须体现决策的科学性，保证决策的正确和目标的实现。</a:t>
            </a:r>
          </a:p>
          <a:p>
            <a:endParaRPr lang="zh-CN" altLang="en-US" dirty="0"/>
          </a:p>
        </p:txBody>
      </p:sp>
    </p:spTree>
    <p:extLst>
      <p:ext uri="{BB962C8B-B14F-4D97-AF65-F5344CB8AC3E}">
        <p14:creationId xmlns:p14="http://schemas.microsoft.com/office/powerpoint/2010/main" val="2178441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260648"/>
            <a:ext cx="8363272" cy="5865515"/>
          </a:xfrm>
        </p:spPr>
        <p:txBody>
          <a:bodyPr>
            <a:normAutofit/>
          </a:bodyPr>
          <a:lstStyle/>
          <a:p>
            <a:r>
              <a:rPr lang="zh-CN" altLang="en-US" dirty="0" smtClean="0"/>
              <a:t>人们之所以能放过吴征却对唐骏不依不饶，就是因为唐酸是所谓的“王牌职业经理人”，却触犯了职业群体的天条。</a:t>
            </a:r>
          </a:p>
          <a:p>
            <a:r>
              <a:rPr lang="zh-CN" altLang="en-US" dirty="0" smtClean="0"/>
              <a:t>如今东窗事发，不仅损害个人声誉，而且让职业群体蒙羞，让职业精神蒙羞，这岂止是 个人声誉危机？也难怪有人这样评价唐骏：虚名无实，非英雄也！</a:t>
            </a:r>
          </a:p>
          <a:p>
            <a:r>
              <a:rPr lang="en-US" altLang="zh-CN" dirty="0" smtClean="0"/>
              <a:t>——</a:t>
            </a:r>
            <a:r>
              <a:rPr lang="zh-CN" altLang="en-US" dirty="0" smtClean="0"/>
              <a:t>摘自：莫丰齐</a:t>
            </a:r>
            <a:r>
              <a:rPr lang="en-US" altLang="zh-CN" dirty="0" smtClean="0"/>
              <a:t>《</a:t>
            </a:r>
            <a:r>
              <a:rPr lang="zh-CN" altLang="en-US" dirty="0" smtClean="0"/>
              <a:t>诚信不存，职业精神焉附？</a:t>
            </a:r>
            <a:r>
              <a:rPr lang="en-US" altLang="zh-CN" dirty="0" smtClean="0"/>
              <a:t>》</a:t>
            </a:r>
            <a:r>
              <a:rPr lang="zh-CN" altLang="en-US" dirty="0" smtClean="0"/>
              <a:t>，</a:t>
            </a:r>
            <a:r>
              <a:rPr lang="en-US" altLang="zh-CN" dirty="0" smtClean="0"/>
              <a:t>《</a:t>
            </a:r>
            <a:r>
              <a:rPr lang="zh-CN" altLang="en-US" dirty="0" smtClean="0"/>
              <a:t>京华时报</a:t>
            </a:r>
            <a:r>
              <a:rPr lang="en-US" altLang="zh-CN" dirty="0" smtClean="0"/>
              <a:t>》</a:t>
            </a:r>
            <a:r>
              <a:rPr lang="zh-CN" altLang="en-US" dirty="0" smtClean="0"/>
              <a:t>，</a:t>
            </a:r>
            <a:r>
              <a:rPr lang="en-US" altLang="zh-CN" dirty="0" smtClean="0"/>
              <a:t>2010</a:t>
            </a:r>
            <a:r>
              <a:rPr lang="zh-CN" altLang="en-US" dirty="0" smtClean="0"/>
              <a:t>年</a:t>
            </a:r>
            <a:r>
              <a:rPr lang="en-US" altLang="zh-CN" dirty="0" smtClean="0"/>
              <a:t>7</a:t>
            </a:r>
            <a:r>
              <a:rPr lang="zh-CN" altLang="en-US" dirty="0" smtClean="0"/>
              <a:t>月</a:t>
            </a:r>
            <a:r>
              <a:rPr lang="en-US" altLang="zh-CN" dirty="0" smtClean="0"/>
              <a:t>8</a:t>
            </a:r>
            <a:r>
              <a:rPr lang="zh-CN" altLang="en-US" dirty="0" smtClean="0"/>
              <a:t>曰</a:t>
            </a:r>
          </a:p>
          <a:p>
            <a:endParaRPr lang="zh-CN" altLang="en-US" dirty="0"/>
          </a:p>
        </p:txBody>
      </p:sp>
    </p:spTree>
    <p:extLst>
      <p:ext uri="{BB962C8B-B14F-4D97-AF65-F5344CB8AC3E}">
        <p14:creationId xmlns:p14="http://schemas.microsoft.com/office/powerpoint/2010/main" val="4034310729"/>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a:t>
            </a:r>
            <a:r>
              <a:rPr lang="zh-CN" altLang="en-US" dirty="0"/>
              <a:t>二）商业伦理道德决策各阶段须掌握的</a:t>
            </a:r>
            <a:r>
              <a:rPr lang="en-US" altLang="zh-CN" dirty="0"/>
              <a:t>10</a:t>
            </a:r>
            <a:r>
              <a:rPr lang="zh-CN" altLang="en-US" dirty="0"/>
              <a:t>个原则</a:t>
            </a:r>
          </a:p>
        </p:txBody>
      </p:sp>
      <p:sp>
        <p:nvSpPr>
          <p:cNvPr id="3" name="内容占位符 2"/>
          <p:cNvSpPr>
            <a:spLocks noGrp="1"/>
          </p:cNvSpPr>
          <p:nvPr>
            <p:ph idx="1"/>
          </p:nvPr>
        </p:nvSpPr>
        <p:spPr/>
        <p:txBody>
          <a:bodyPr>
            <a:normAutofit lnSpcReduction="10000"/>
          </a:bodyPr>
          <a:lstStyle/>
          <a:p>
            <a:r>
              <a:rPr lang="zh-CN" altLang="en-US" dirty="0"/>
              <a:t>（</a:t>
            </a:r>
            <a:r>
              <a:rPr lang="en-US" altLang="zh-CN" dirty="0"/>
              <a:t>1</a:t>
            </a:r>
            <a:r>
              <a:rPr lang="zh-CN" altLang="en-US" dirty="0"/>
              <a:t>）差距原则，是指决策目标应该着眼于解决应有现象与实际现象之间的差距，也就 是需要与现实之间的差距问题。所谓应有现象</a:t>
            </a:r>
            <a:r>
              <a:rPr lang="en-US" altLang="zh-CN" dirty="0"/>
              <a:t>,</a:t>
            </a:r>
            <a:r>
              <a:rPr lang="zh-CN" altLang="en-US" dirty="0"/>
              <a:t>是指人的更高要求的现象，这种现象或者是人们美好的追求，或者是其他国家、社会、地区已达到的现象，或者是标准规定。实际现象是指现实的现象。应有现象同实际现象之间通过对比找出了差距。而缩短差距、消除差距就是决策目标所要解决的问题。</a:t>
            </a:r>
          </a:p>
        </p:txBody>
      </p:sp>
    </p:spTree>
    <p:extLst>
      <p:ext uri="{BB962C8B-B14F-4D97-AF65-F5344CB8AC3E}">
        <p14:creationId xmlns:p14="http://schemas.microsoft.com/office/powerpoint/2010/main" val="44856095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980728"/>
            <a:ext cx="8507288" cy="5145435"/>
          </a:xfrm>
        </p:spPr>
        <p:txBody>
          <a:bodyPr/>
          <a:lstStyle/>
          <a:p>
            <a:r>
              <a:rPr lang="zh-CN" altLang="en-US" dirty="0"/>
              <a:t>（</a:t>
            </a:r>
            <a:r>
              <a:rPr lang="en-US" altLang="zh-CN" dirty="0"/>
              <a:t>2</a:t>
            </a:r>
            <a:r>
              <a:rPr lang="zh-CN" altLang="en-US" dirty="0"/>
              <a:t>）紧迫原则，是指决策目标所要解决的差距问题是紧迫性的问题，这个紧迫性有两 方面的含义，一是现在就要解决的问题，说它的重要性。二是现在有利于问题的解决，说它的机遇性。如我国与发达国家经济发展水平相比是落后了，落后就是差距。解决这个差距就把经济建设搞上去，这是紧迫的任务，而且要抓住现在的机遇，不能坐失良机。</a:t>
            </a:r>
          </a:p>
        </p:txBody>
      </p:sp>
    </p:spTree>
    <p:extLst>
      <p:ext uri="{BB962C8B-B14F-4D97-AF65-F5344CB8AC3E}">
        <p14:creationId xmlns:p14="http://schemas.microsoft.com/office/powerpoint/2010/main" val="148607119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836712"/>
            <a:ext cx="8363272" cy="5289451"/>
          </a:xfrm>
        </p:spPr>
        <p:txBody>
          <a:bodyPr>
            <a:normAutofit/>
          </a:bodyPr>
          <a:lstStyle/>
          <a:p>
            <a:r>
              <a:rPr lang="zh-CN" altLang="en-US" dirty="0"/>
              <a:t>（</a:t>
            </a:r>
            <a:r>
              <a:rPr lang="en-US" altLang="zh-CN" dirty="0"/>
              <a:t>3</a:t>
            </a:r>
            <a:r>
              <a:rPr lang="zh-CN" altLang="en-US" dirty="0"/>
              <a:t>）力及原则，是指决策目标应具有实现的可能，既充分发挥主观能动性，又充分利用客观可能性，两者结合下能实现的目标，有其可行性、可能性。</a:t>
            </a:r>
          </a:p>
          <a:p>
            <a:r>
              <a:rPr lang="zh-CN" altLang="en-US" dirty="0"/>
              <a:t>（</a:t>
            </a:r>
            <a:r>
              <a:rPr lang="en-US" altLang="zh-CN" dirty="0"/>
              <a:t>4</a:t>
            </a:r>
            <a:r>
              <a:rPr lang="zh-CN" altLang="en-US" dirty="0"/>
              <a:t>）弹性原则，是指决策目标在实施过程中有伸缩的余地。在顺利进行中，情况越来越好，可以提前或超额完成目标的应有准备。同样，在不顺利中进行，或出现了意外，而使目标难以如期实现的就要留有余地。</a:t>
            </a:r>
          </a:p>
          <a:p>
            <a:endParaRPr lang="zh-CN" altLang="en-US" dirty="0"/>
          </a:p>
        </p:txBody>
      </p:sp>
    </p:spTree>
    <p:extLst>
      <p:ext uri="{BB962C8B-B14F-4D97-AF65-F5344CB8AC3E}">
        <p14:creationId xmlns:p14="http://schemas.microsoft.com/office/powerpoint/2010/main" val="20780315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404664"/>
            <a:ext cx="8219256" cy="5721499"/>
          </a:xfrm>
        </p:spPr>
        <p:txBody>
          <a:bodyPr>
            <a:normAutofit/>
          </a:bodyPr>
          <a:lstStyle/>
          <a:p>
            <a:r>
              <a:rPr lang="zh-CN" altLang="en-US" dirty="0"/>
              <a:t>（</a:t>
            </a:r>
            <a:r>
              <a:rPr lang="en-US" altLang="zh-CN" dirty="0"/>
              <a:t>5</a:t>
            </a:r>
            <a:r>
              <a:rPr lang="zh-CN" altLang="en-US" dirty="0"/>
              <a:t>）瞄准原则，是指方案必须瞄准目标、准确度越高越好，不能南辕北辙。瞄不准目标的方案是无意义的方案。</a:t>
            </a:r>
          </a:p>
          <a:p>
            <a:r>
              <a:rPr lang="zh-CN" altLang="en-US" dirty="0"/>
              <a:t>（</a:t>
            </a:r>
            <a:r>
              <a:rPr lang="en-US" altLang="zh-CN" dirty="0"/>
              <a:t>6</a:t>
            </a:r>
            <a:r>
              <a:rPr lang="zh-CN" altLang="en-US" dirty="0"/>
              <a:t>）差异原则，是指几个备选方案，在路线、途径、方法、措施上有明显的差异，有差异才选择性，雷同就无法选择。</a:t>
            </a:r>
          </a:p>
          <a:p>
            <a:r>
              <a:rPr lang="zh-CN" altLang="en-US" dirty="0"/>
              <a:t>（</a:t>
            </a:r>
            <a:r>
              <a:rPr lang="en-US" altLang="zh-CN" dirty="0"/>
              <a:t>7</a:t>
            </a:r>
            <a:r>
              <a:rPr lang="zh-CN" altLang="en-US" dirty="0"/>
              <a:t>）时机原则，在信息充分、根据充分、论证充分的基础上及时选定方案、当断必断、不能贻误时机。</a:t>
            </a:r>
          </a:p>
          <a:p>
            <a:endParaRPr lang="zh-CN" altLang="en-US" dirty="0"/>
          </a:p>
        </p:txBody>
      </p:sp>
    </p:spTree>
    <p:extLst>
      <p:ext uri="{BB962C8B-B14F-4D97-AF65-F5344CB8AC3E}">
        <p14:creationId xmlns:p14="http://schemas.microsoft.com/office/powerpoint/2010/main" val="227875485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908720"/>
            <a:ext cx="8507288" cy="5217443"/>
          </a:xfrm>
        </p:spPr>
        <p:txBody>
          <a:bodyPr/>
          <a:lstStyle/>
          <a:p>
            <a:r>
              <a:rPr lang="zh-CN" altLang="en-US" dirty="0"/>
              <a:t>（</a:t>
            </a:r>
            <a:r>
              <a:rPr lang="en-US" altLang="zh-CN" dirty="0"/>
              <a:t>8</a:t>
            </a:r>
            <a:r>
              <a:rPr lang="zh-CN" altLang="en-US" dirty="0"/>
              <a:t>）排斥原则，应在不同的方案、排斥的意见中充分听取、作出抉择。</a:t>
            </a:r>
          </a:p>
          <a:p>
            <a:r>
              <a:rPr lang="zh-CN" altLang="en-US" dirty="0"/>
              <a:t>（</a:t>
            </a:r>
            <a:r>
              <a:rPr lang="en-US" altLang="zh-CN" dirty="0"/>
              <a:t>9</a:t>
            </a:r>
            <a:r>
              <a:rPr lang="zh-CN" altLang="en-US" dirty="0"/>
              <a:t>）追踪原则，决策实施后要随时检查验证，不能认为一经决策就放手不管。</a:t>
            </a:r>
          </a:p>
          <a:p>
            <a:r>
              <a:rPr lang="zh-CN" altLang="en-US" dirty="0"/>
              <a:t>（</a:t>
            </a:r>
            <a:r>
              <a:rPr lang="en-US" altLang="zh-CN" dirty="0"/>
              <a:t>10</a:t>
            </a:r>
            <a:r>
              <a:rPr lang="zh-CN" altLang="en-US" dirty="0"/>
              <a:t>）反馈原则，实施决策过程中的进展情况、新情况、新问题，及时反回决策者，以便决策者掌握情况，对新出现的问题作出对策。</a:t>
            </a:r>
          </a:p>
          <a:p>
            <a:endParaRPr lang="zh-CN" altLang="en-US" dirty="0"/>
          </a:p>
        </p:txBody>
      </p:sp>
    </p:spTree>
    <p:extLst>
      <p:ext uri="{BB962C8B-B14F-4D97-AF65-F5344CB8AC3E}">
        <p14:creationId xmlns:p14="http://schemas.microsoft.com/office/powerpoint/2010/main" val="316500638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a:t>
            </a:r>
            <a:r>
              <a:rPr lang="zh-CN" altLang="en-US" dirty="0"/>
              <a:t>三）反映商业伦理决策过程的基本原则</a:t>
            </a:r>
          </a:p>
        </p:txBody>
      </p:sp>
      <p:sp>
        <p:nvSpPr>
          <p:cNvPr id="3" name="内容占位符 2"/>
          <p:cNvSpPr>
            <a:spLocks noGrp="1"/>
          </p:cNvSpPr>
          <p:nvPr>
            <p:ph idx="1"/>
          </p:nvPr>
        </p:nvSpPr>
        <p:spPr/>
        <p:txBody>
          <a:bodyPr/>
          <a:lstStyle/>
          <a:p>
            <a:r>
              <a:rPr lang="en-US" altLang="zh-CN" dirty="0"/>
              <a:t>1.</a:t>
            </a:r>
            <a:r>
              <a:rPr lang="zh-CN" altLang="en-US" dirty="0"/>
              <a:t>经济性原则</a:t>
            </a:r>
          </a:p>
          <a:p>
            <a:r>
              <a:rPr lang="zh-CN" altLang="en-US" dirty="0"/>
              <a:t>经济性原则就是研究经济决策所花的代价和取得收益的关系，研究投入与产出的关系。决策者必须以经济效益为中心，并且要把经济效益同社会效益结合起来，以较小的劳动消耗和物资消耗取得最大的成果。如果一项决策所花的代价大于所得，那么这项决策 是不科学的。</a:t>
            </a:r>
          </a:p>
          <a:p>
            <a:endParaRPr lang="zh-CN" altLang="en-US" dirty="0"/>
          </a:p>
        </p:txBody>
      </p:sp>
    </p:spTree>
    <p:extLst>
      <p:ext uri="{BB962C8B-B14F-4D97-AF65-F5344CB8AC3E}">
        <p14:creationId xmlns:p14="http://schemas.microsoft.com/office/powerpoint/2010/main" val="2483375761"/>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可行性原则</a:t>
            </a:r>
          </a:p>
        </p:txBody>
      </p:sp>
      <p:sp>
        <p:nvSpPr>
          <p:cNvPr id="3" name="内容占位符 2"/>
          <p:cNvSpPr>
            <a:spLocks noGrp="1"/>
          </p:cNvSpPr>
          <p:nvPr>
            <p:ph idx="1"/>
          </p:nvPr>
        </p:nvSpPr>
        <p:spPr>
          <a:xfrm>
            <a:off x="323528" y="1268760"/>
            <a:ext cx="8496944" cy="5328592"/>
          </a:xfrm>
        </p:spPr>
        <p:txBody>
          <a:bodyPr>
            <a:normAutofit fontScale="92500" lnSpcReduction="20000"/>
          </a:bodyPr>
          <a:lstStyle/>
          <a:p>
            <a:r>
              <a:rPr lang="zh-CN" altLang="en-US" dirty="0"/>
              <a:t>可行性原则的基本要求是以辩证唯物主义为指导思想，运用自然科学和社会科学的手段，寻找能达到决策目标的一切方案，并分析这些方案的利弊，以便最后抉择。可行性分析是可行性原则的外在表现，是决策活动的重要环节。只有经过可行性分析论证后选定的决策方案，才是有较大的把握实现的方案。掌握可行性原则必须认真研究分析制约因素，包括自然条件的制约和决策本身目标系统的制约。可行性原则的具体要求，就是在考虑制约因素的基础上，进行全面性、选优性、合法性的研究分析。决策的内容特别要符合现行的法律法规，并且决策要经过一定的、合法的组织程序和审批手续。</a:t>
            </a:r>
          </a:p>
        </p:txBody>
      </p:sp>
    </p:spTree>
    <p:extLst>
      <p:ext uri="{BB962C8B-B14F-4D97-AF65-F5344CB8AC3E}">
        <p14:creationId xmlns:p14="http://schemas.microsoft.com/office/powerpoint/2010/main" val="897034280"/>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科学性原则</a:t>
            </a:r>
          </a:p>
        </p:txBody>
      </p:sp>
      <p:sp>
        <p:nvSpPr>
          <p:cNvPr id="3" name="内容占位符 2"/>
          <p:cNvSpPr>
            <a:spLocks noGrp="1"/>
          </p:cNvSpPr>
          <p:nvPr>
            <p:ph idx="1"/>
          </p:nvPr>
        </p:nvSpPr>
        <p:spPr/>
        <p:txBody>
          <a:bodyPr/>
          <a:lstStyle/>
          <a:p>
            <a:r>
              <a:rPr lang="zh-CN" altLang="en-US" dirty="0"/>
              <a:t>科学性原则是一系列决策原则的综合体现。现代化大生产和现代化科学技术，特别是信息论、系统论、控制论的兴起，为决策从经验到科学创造了条件，领导者的决策活动产生了质的飞跃。决策科学性的基本要求是：①决策思想科学化；②决策体制科学化；③决策程序科学化；④决策方法科学化。</a:t>
            </a:r>
          </a:p>
        </p:txBody>
      </p:sp>
    </p:spTree>
    <p:extLst>
      <p:ext uri="{BB962C8B-B14F-4D97-AF65-F5344CB8AC3E}">
        <p14:creationId xmlns:p14="http://schemas.microsoft.com/office/powerpoint/2010/main" val="395015084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科学性原则的这几个方面是互相联系、不可分割、缺一不可的。只有树立科学的决策思想，遵循科学的决策程序，运用科学的决策方法，建立科学的决策体制，整个决策才可能是科学的；否则，就不能称为科学决策。</a:t>
            </a:r>
          </a:p>
        </p:txBody>
      </p:sp>
    </p:spTree>
    <p:extLst>
      <p:ext uri="{BB962C8B-B14F-4D97-AF65-F5344CB8AC3E}">
        <p14:creationId xmlns:p14="http://schemas.microsoft.com/office/powerpoint/2010/main" val="222247934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民主性原则</a:t>
            </a:r>
          </a:p>
        </p:txBody>
      </p:sp>
      <p:sp>
        <p:nvSpPr>
          <p:cNvPr id="3" name="内容占位符 2"/>
          <p:cNvSpPr>
            <a:spLocks noGrp="1"/>
          </p:cNvSpPr>
          <p:nvPr>
            <p:ph idx="1"/>
          </p:nvPr>
        </p:nvSpPr>
        <p:spPr/>
        <p:txBody>
          <a:bodyPr/>
          <a:lstStyle/>
          <a:p>
            <a:r>
              <a:rPr lang="zh-CN" altLang="en-US" dirty="0"/>
              <a:t>民主性原则是指决策者要充分发扬民主作风，调动决策参与者，甚至包括决策执行者的积极性和创造性，共同参与决策活动，并善于集中和依靠集体的智慧与力量进行决策。</a:t>
            </a:r>
          </a:p>
        </p:txBody>
      </p:sp>
    </p:spTree>
    <p:extLst>
      <p:ext uri="{BB962C8B-B14F-4D97-AF65-F5344CB8AC3E}">
        <p14:creationId xmlns:p14="http://schemas.microsoft.com/office/powerpoint/2010/main" val="96301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（二）囚徒困境理论分析</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囚徒困境最早是由美国普林斯顿大学数学家阿尔伯特</a:t>
            </a:r>
            <a:r>
              <a:rPr lang="en-US" altLang="zh-CN" dirty="0" smtClean="0"/>
              <a:t>•</a:t>
            </a:r>
            <a:r>
              <a:rPr lang="zh-CN" altLang="en-US" dirty="0" smtClean="0"/>
              <a:t>塔克（</a:t>
            </a:r>
            <a:r>
              <a:rPr lang="en-US" altLang="zh-CN" dirty="0" smtClean="0"/>
              <a:t>Albert Tucker) 1950 </a:t>
            </a:r>
            <a:r>
              <a:rPr lang="zh-CN" altLang="en-US" dirty="0" smtClean="0"/>
              <a:t>年提出来的。他当时编了一个故事向斯坦福大学的一群心理学家们解释什么是博弈论，这个故事后来成为博弈论中最著名的案例。故事内容是：两个嫌疑犯（</a:t>
            </a:r>
            <a:r>
              <a:rPr lang="en-US" altLang="zh-CN" dirty="0" smtClean="0"/>
              <a:t>A</a:t>
            </a:r>
            <a:r>
              <a:rPr lang="zh-CN" altLang="en-US" dirty="0" smtClean="0"/>
              <a:t>和</a:t>
            </a:r>
            <a:r>
              <a:rPr lang="en-US" altLang="zh-CN" dirty="0" smtClean="0"/>
              <a:t>B)</a:t>
            </a:r>
            <a:r>
              <a:rPr lang="zh-CN" altLang="en-US" dirty="0" smtClean="0"/>
              <a:t>作案后被 警察抓住，隔离审讯；警方的政策是“坦白从宽，抗拒从严”，如果两人都坦白则各判</a:t>
            </a:r>
            <a:r>
              <a:rPr lang="en-US" altLang="zh-CN" dirty="0" smtClean="0"/>
              <a:t>8</a:t>
            </a:r>
            <a:r>
              <a:rPr lang="zh-CN" altLang="en-US" dirty="0" smtClean="0"/>
              <a:t>年；如果一人坦白另一人不坦白，坦白的放出去，不坦白的判</a:t>
            </a:r>
            <a:r>
              <a:rPr lang="en-US" altLang="zh-CN" dirty="0" smtClean="0"/>
              <a:t>10</a:t>
            </a:r>
            <a:r>
              <a:rPr lang="zh-CN" altLang="en-US" dirty="0" smtClean="0"/>
              <a:t>年；如果都不坦白则因证据 不足各判</a:t>
            </a:r>
            <a:r>
              <a:rPr lang="en-US" altLang="zh-CN" dirty="0" smtClean="0"/>
              <a:t>1</a:t>
            </a:r>
            <a:r>
              <a:rPr lang="zh-CN" altLang="en-US" dirty="0" smtClean="0"/>
              <a:t>年。</a:t>
            </a:r>
            <a:endParaRPr lang="zh-CN" altLang="en-US" dirty="0"/>
          </a:p>
        </p:txBody>
      </p:sp>
    </p:spTree>
    <p:extLst>
      <p:ext uri="{BB962C8B-B14F-4D97-AF65-F5344CB8AC3E}">
        <p14:creationId xmlns:p14="http://schemas.microsoft.com/office/powerpoint/2010/main" val="1594616326"/>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zh-CN" altLang="en-US" dirty="0"/>
              <a:t>整体性原则</a:t>
            </a:r>
          </a:p>
        </p:txBody>
      </p:sp>
      <p:sp>
        <p:nvSpPr>
          <p:cNvPr id="3" name="内容占位符 2"/>
          <p:cNvSpPr>
            <a:spLocks noGrp="1"/>
          </p:cNvSpPr>
          <p:nvPr>
            <p:ph idx="1"/>
          </p:nvPr>
        </p:nvSpPr>
        <p:spPr/>
        <p:txBody>
          <a:bodyPr/>
          <a:lstStyle/>
          <a:p>
            <a:r>
              <a:rPr lang="zh-CN" altLang="en-US" dirty="0"/>
              <a:t>整体性原则也称为系统性原则，它要求把决策对象视为一个整体或系统，以整体或系统目标的优化为准绳，协调整体或系统中各部分或分系统的相互关系，使整体或系统完整和平衡。因此，在决策时，应该将各个部分或小系统的特性放到整体或大系统中去权衡，以整体或系统总目标来协调各个部分或小系统目标。</a:t>
            </a:r>
          </a:p>
        </p:txBody>
      </p:sp>
    </p:spTree>
    <p:extLst>
      <p:ext uri="{BB962C8B-B14F-4D97-AF65-F5344CB8AC3E}">
        <p14:creationId xmlns:p14="http://schemas.microsoft.com/office/powerpoint/2010/main" val="4263606822"/>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预测性原则</a:t>
            </a:r>
          </a:p>
        </p:txBody>
      </p:sp>
      <p:sp>
        <p:nvSpPr>
          <p:cNvPr id="3" name="内容占位符 2"/>
          <p:cNvSpPr>
            <a:spLocks noGrp="1"/>
          </p:cNvSpPr>
          <p:nvPr>
            <p:ph idx="1"/>
          </p:nvPr>
        </p:nvSpPr>
        <p:spPr/>
        <p:txBody>
          <a:bodyPr/>
          <a:lstStyle/>
          <a:p>
            <a:r>
              <a:rPr lang="zh-CN" altLang="en-US" dirty="0"/>
              <a:t>预测是决策的前提和依据。预测是由过去和现在的已知，运用各种知识和科学手段来推知未来的未知。科学决策，必须用科学的预见来克服没有科学根据的主观臆测，防止盲目决策。决策的正确与否，取决于对未来后果判断的正确程度，不知道行动后果如何，常常造成决策失误。所以决策必须遵循预测性原则。</a:t>
            </a:r>
          </a:p>
        </p:txBody>
      </p:sp>
    </p:spTree>
    <p:extLst>
      <p:ext uri="{BB962C8B-B14F-4D97-AF65-F5344CB8AC3E}">
        <p14:creationId xmlns:p14="http://schemas.microsoft.com/office/powerpoint/2010/main" val="2989964865"/>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60648"/>
            <a:ext cx="8229600" cy="1143000"/>
          </a:xfrm>
        </p:spPr>
        <p:txBody>
          <a:bodyPr>
            <a:normAutofit fontScale="90000"/>
          </a:bodyPr>
          <a:lstStyle/>
          <a:p>
            <a:r>
              <a:rPr lang="zh-CN" altLang="en-US" dirty="0"/>
              <a:t/>
            </a:r>
            <a:br>
              <a:rPr lang="zh-CN" altLang="en-US" dirty="0"/>
            </a:br>
            <a:endParaRPr lang="zh-CN" altLang="en-US" dirty="0"/>
          </a:p>
        </p:txBody>
      </p:sp>
      <p:sp>
        <p:nvSpPr>
          <p:cNvPr id="3" name="内容占位符 2"/>
          <p:cNvSpPr>
            <a:spLocks noGrp="1"/>
          </p:cNvSpPr>
          <p:nvPr>
            <p:ph idx="1"/>
          </p:nvPr>
        </p:nvSpPr>
        <p:spPr>
          <a:xfrm>
            <a:off x="323528" y="188640"/>
            <a:ext cx="8496944" cy="6408712"/>
          </a:xfrm>
        </p:spPr>
        <p:txBody>
          <a:bodyPr/>
          <a:lstStyle/>
          <a:p>
            <a:pPr marL="0" indent="0">
              <a:buNone/>
            </a:pPr>
            <a:r>
              <a:rPr lang="en-US" altLang="zh-CN" sz="2000" dirty="0"/>
              <a:t>【</a:t>
            </a:r>
            <a:r>
              <a:rPr lang="zh-CN" altLang="en-US" sz="2000" dirty="0"/>
              <a:t>引例</a:t>
            </a:r>
            <a:r>
              <a:rPr lang="en-US" altLang="zh-CN" sz="2000" dirty="0"/>
              <a:t>4-5</a:t>
            </a:r>
            <a:r>
              <a:rPr lang="en-US" altLang="zh-CN" sz="2000" dirty="0" smtClean="0"/>
              <a:t>】</a:t>
            </a:r>
          </a:p>
          <a:p>
            <a:pPr marL="0" indent="0">
              <a:buNone/>
            </a:pPr>
            <a:r>
              <a:rPr lang="zh-CN" altLang="en-US" dirty="0" smtClean="0"/>
              <a:t>       </a:t>
            </a:r>
            <a:endParaRPr lang="en-US" altLang="zh-CN" dirty="0" smtClean="0"/>
          </a:p>
          <a:p>
            <a:pPr marL="0" indent="0">
              <a:buNone/>
            </a:pPr>
            <a:r>
              <a:rPr lang="en-US" altLang="zh-CN" sz="2800" dirty="0"/>
              <a:t> </a:t>
            </a:r>
            <a:r>
              <a:rPr lang="en-US" altLang="zh-CN" sz="2800" dirty="0" smtClean="0"/>
              <a:t>   </a:t>
            </a:r>
            <a:r>
              <a:rPr lang="zh-CN" altLang="en-US" sz="2800" dirty="0" smtClean="0"/>
              <a:t>“诚信高于一切”原则</a:t>
            </a:r>
            <a:r>
              <a:rPr lang="zh-CN" altLang="en-US" sz="2800" dirty="0"/>
              <a:t>：创业之本、兴业之</a:t>
            </a:r>
            <a:r>
              <a:rPr lang="zh-CN" altLang="en-US" sz="2800" dirty="0" smtClean="0"/>
              <a:t>源</a:t>
            </a:r>
            <a:endParaRPr lang="en-US" altLang="zh-CN" sz="2800" dirty="0" smtClean="0"/>
          </a:p>
          <a:p>
            <a:pPr marL="0" indent="0">
              <a:buNone/>
            </a:pPr>
            <a:r>
              <a:rPr lang="zh-CN" altLang="en-US" sz="2400" dirty="0" smtClean="0">
                <a:latin typeface="华文仿宋" pitchFamily="2" charset="-122"/>
                <a:ea typeface="华文仿宋" pitchFamily="2" charset="-122"/>
              </a:rPr>
              <a:t>     </a:t>
            </a:r>
            <a:endParaRPr lang="en-US" altLang="zh-CN" sz="2400" dirty="0" smtClean="0">
              <a:latin typeface="华文仿宋" pitchFamily="2" charset="-122"/>
              <a:ea typeface="华文仿宋" pitchFamily="2" charset="-122"/>
            </a:endParaRPr>
          </a:p>
          <a:p>
            <a:pPr marL="0" indent="0">
              <a:buNone/>
            </a:pPr>
            <a:endParaRPr lang="en-US" altLang="zh-CN" sz="2400" dirty="0">
              <a:latin typeface="华文仿宋" pitchFamily="2" charset="-122"/>
              <a:ea typeface="华文仿宋" pitchFamily="2" charset="-122"/>
            </a:endParaRPr>
          </a:p>
          <a:p>
            <a:pPr marL="0" indent="0">
              <a:buNone/>
            </a:pPr>
            <a:r>
              <a:rPr lang="en-US" altLang="zh-CN" sz="2400" dirty="0" smtClean="0">
                <a:latin typeface="华文仿宋" pitchFamily="2" charset="-122"/>
                <a:ea typeface="华文仿宋" pitchFamily="2" charset="-122"/>
              </a:rPr>
              <a:t>     </a:t>
            </a:r>
            <a:r>
              <a:rPr lang="zh-CN" altLang="en-US" sz="2400" dirty="0" smtClean="0">
                <a:latin typeface="华文仿宋" pitchFamily="2" charset="-122"/>
                <a:ea typeface="华文仿宋" pitchFamily="2" charset="-122"/>
              </a:rPr>
              <a:t>美国</a:t>
            </a:r>
            <a:r>
              <a:rPr lang="en-US" altLang="zh-CN" sz="2400" dirty="0">
                <a:latin typeface="华文仿宋" pitchFamily="2" charset="-122"/>
                <a:ea typeface="华文仿宋" pitchFamily="2" charset="-122"/>
              </a:rPr>
              <a:t>《</a:t>
            </a:r>
            <a:r>
              <a:rPr lang="zh-CN" altLang="en-US" sz="2400" dirty="0">
                <a:latin typeface="华文仿宋" pitchFamily="2" charset="-122"/>
                <a:ea typeface="华文仿宋" pitchFamily="2" charset="-122"/>
              </a:rPr>
              <a:t>商业周刊</a:t>
            </a:r>
            <a:r>
              <a:rPr lang="en-US" altLang="zh-CN" sz="2400" dirty="0">
                <a:latin typeface="华文仿宋" pitchFamily="2" charset="-122"/>
                <a:ea typeface="华文仿宋" pitchFamily="2" charset="-122"/>
              </a:rPr>
              <a:t>》</a:t>
            </a:r>
            <a:r>
              <a:rPr lang="zh-CN" altLang="en-US" sz="2400" dirty="0">
                <a:latin typeface="华文仿宋" pitchFamily="2" charset="-122"/>
                <a:ea typeface="华文仿宋" pitchFamily="2" charset="-122"/>
              </a:rPr>
              <a:t>从企业、经济、科技、保健等社会多个层面，列出了 </a:t>
            </a:r>
            <a:r>
              <a:rPr lang="en-US" altLang="zh-CN" sz="2400" dirty="0">
                <a:latin typeface="华文仿宋" pitchFamily="2" charset="-122"/>
                <a:ea typeface="华文仿宋" pitchFamily="2" charset="-122"/>
              </a:rPr>
              <a:t>25</a:t>
            </a:r>
            <a:r>
              <a:rPr lang="zh-CN" altLang="en-US" sz="2400" dirty="0">
                <a:latin typeface="华文仿宋" pitchFamily="2" charset="-122"/>
                <a:ea typeface="华文仿宋" pitchFamily="2" charset="-122"/>
              </a:rPr>
              <a:t>项商业诚信文化新思维。而列在这</a:t>
            </a:r>
            <a:r>
              <a:rPr lang="en-US" altLang="zh-CN" sz="2400" dirty="0">
                <a:latin typeface="华文仿宋" pitchFamily="2" charset="-122"/>
                <a:ea typeface="华文仿宋" pitchFamily="2" charset="-122"/>
              </a:rPr>
              <a:t>25</a:t>
            </a:r>
            <a:r>
              <a:rPr lang="zh-CN" altLang="en-US" sz="2400" dirty="0">
                <a:latin typeface="华文仿宋" pitchFamily="2" charset="-122"/>
                <a:ea typeface="华文仿宋" pitchFamily="2" charset="-122"/>
              </a:rPr>
              <a:t>项商业诚信文化新思维之首的就是</a:t>
            </a:r>
            <a:r>
              <a:rPr lang="en-US" altLang="zh-CN" sz="2400" dirty="0">
                <a:latin typeface="华文仿宋" pitchFamily="2" charset="-122"/>
                <a:ea typeface="华文仿宋" pitchFamily="2" charset="-122"/>
              </a:rPr>
              <a:t>——“</a:t>
            </a:r>
            <a:r>
              <a:rPr lang="zh-CN" altLang="en-US" sz="2400" dirty="0">
                <a:latin typeface="华文仿宋" pitchFamily="2" charset="-122"/>
                <a:ea typeface="华文仿宋" pitchFamily="2" charset="-122"/>
              </a:rPr>
              <a:t>诚信”。</a:t>
            </a:r>
            <a:r>
              <a:rPr lang="en-US" altLang="zh-CN" sz="2400" dirty="0">
                <a:latin typeface="华文仿宋" pitchFamily="2" charset="-122"/>
                <a:ea typeface="华文仿宋" pitchFamily="2" charset="-122"/>
              </a:rPr>
              <a:t>《</a:t>
            </a:r>
            <a:r>
              <a:rPr lang="zh-CN" altLang="en-US" sz="2400" dirty="0">
                <a:latin typeface="华文仿宋" pitchFamily="2" charset="-122"/>
                <a:ea typeface="华文仿宋" pitchFamily="2" charset="-122"/>
              </a:rPr>
              <a:t>商业周刊</a:t>
            </a:r>
            <a:r>
              <a:rPr lang="en-US" altLang="zh-CN" sz="2400" dirty="0">
                <a:latin typeface="华文仿宋" pitchFamily="2" charset="-122"/>
                <a:ea typeface="华文仿宋" pitchFamily="2" charset="-122"/>
              </a:rPr>
              <a:t>》</a:t>
            </a:r>
            <a:r>
              <a:rPr lang="zh-CN" altLang="en-US" sz="2400" dirty="0">
                <a:latin typeface="华文仿宋" pitchFamily="2" charset="-122"/>
                <a:ea typeface="华文仿宋" pitchFamily="2" charset="-122"/>
              </a:rPr>
              <a:t>指 出，面对社会与经济日新月异的变化，诚信与公平才是企业获得最大赢利的关键所在，企 业应当倡导诚信文化。</a:t>
            </a:r>
          </a:p>
        </p:txBody>
      </p:sp>
    </p:spTree>
    <p:extLst>
      <p:ext uri="{BB962C8B-B14F-4D97-AF65-F5344CB8AC3E}">
        <p14:creationId xmlns:p14="http://schemas.microsoft.com/office/powerpoint/2010/main" val="115772931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美国商业诚信文化专家劳伦斯</a:t>
            </a:r>
            <a:r>
              <a:rPr lang="en-US" altLang="zh-CN" dirty="0"/>
              <a:t>•</a:t>
            </a:r>
            <a:r>
              <a:rPr lang="zh-CN" altLang="en-US" dirty="0"/>
              <a:t>米勒在</a:t>
            </a:r>
            <a:r>
              <a:rPr lang="en-US" altLang="zh-CN" dirty="0"/>
              <a:t>《</a:t>
            </a:r>
            <a:r>
              <a:rPr lang="zh-CN" altLang="en-US" dirty="0"/>
              <a:t>美国企业精神</a:t>
            </a:r>
            <a:r>
              <a:rPr lang="en-US" altLang="zh-CN" dirty="0"/>
              <a:t>—</a:t>
            </a:r>
            <a:r>
              <a:rPr lang="zh-CN" altLang="en-US" dirty="0"/>
              <a:t>未来企业经营的八大原则</a:t>
            </a:r>
            <a:r>
              <a:rPr lang="en-US" altLang="zh-CN" dirty="0"/>
              <a:t>》</a:t>
            </a:r>
            <a:r>
              <a:rPr lang="zh-CN" altLang="en-US" dirty="0"/>
              <a:t>一书中指出：几乎美国的每个大公司都在发生商业诚信文化的变化，老的商业诚信文化在衰变，新的商业诚信文化在产生。美国企业精神可以包括在八大基本原则之中。</a:t>
            </a:r>
          </a:p>
        </p:txBody>
      </p:sp>
    </p:spTree>
    <p:extLst>
      <p:ext uri="{BB962C8B-B14F-4D97-AF65-F5344CB8AC3E}">
        <p14:creationId xmlns:p14="http://schemas.microsoft.com/office/powerpoint/2010/main" val="578062423"/>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88640"/>
            <a:ext cx="8496944" cy="6552728"/>
          </a:xfrm>
        </p:spPr>
        <p:txBody>
          <a:bodyPr>
            <a:normAutofit fontScale="85000" lnSpcReduction="10000"/>
          </a:bodyPr>
          <a:lstStyle/>
          <a:p>
            <a:r>
              <a:rPr lang="zh-CN" altLang="en-US" dirty="0"/>
              <a:t>一、目标原则，成功的企业必须具备有价值的目标；</a:t>
            </a:r>
          </a:p>
          <a:p>
            <a:r>
              <a:rPr lang="zh-CN" altLang="en-US" dirty="0"/>
              <a:t>二、共识原则，企业成功与否，要看它能否聚集众人的能力；</a:t>
            </a:r>
          </a:p>
          <a:p>
            <a:r>
              <a:rPr lang="zh-CN" altLang="en-US" dirty="0"/>
              <a:t>三、卓越原则，卓越不是指成就，而是一种精神、一种动力、一种工作伦理、一种追求卓 越的精神；</a:t>
            </a:r>
          </a:p>
          <a:p>
            <a:r>
              <a:rPr lang="zh-CN" altLang="en-US" dirty="0"/>
              <a:t>四、一体原则，全员参与，强化组织的一体感；</a:t>
            </a:r>
          </a:p>
          <a:p>
            <a:r>
              <a:rPr lang="zh-CN" altLang="en-US" dirty="0"/>
              <a:t>五、成效原则，成效是激励的基础；</a:t>
            </a:r>
          </a:p>
          <a:p>
            <a:r>
              <a:rPr lang="zh-CN" altLang="en-US" dirty="0"/>
              <a:t>六、实证原则，即强调科学的态度，善于运用事实、数据说话；</a:t>
            </a:r>
          </a:p>
          <a:p>
            <a:r>
              <a:rPr lang="zh-CN" altLang="en-US" dirty="0"/>
              <a:t>七、亲密原则，即相互信任，互相尊重，充满团队精神；</a:t>
            </a:r>
          </a:p>
          <a:p>
            <a:r>
              <a:rPr lang="zh-CN" altLang="en-US" dirty="0"/>
              <a:t>八、诚信原则，诚信就是诚实守信，以认真负责的态度进行工作</a:t>
            </a:r>
            <a:r>
              <a:rPr lang="zh-CN" altLang="en-US" dirty="0" smtClean="0"/>
              <a:t>。</a:t>
            </a:r>
            <a:endParaRPr lang="en-US" altLang="zh-CN" dirty="0" smtClean="0"/>
          </a:p>
          <a:p>
            <a:pPr marL="0" indent="0">
              <a:buNone/>
            </a:pPr>
            <a:r>
              <a:rPr lang="en-US" altLang="zh-CN" dirty="0" smtClean="0"/>
              <a:t>    </a:t>
            </a:r>
            <a:r>
              <a:rPr lang="en-US" altLang="zh-CN" sz="2100" dirty="0" smtClean="0"/>
              <a:t>(</a:t>
            </a:r>
            <a:r>
              <a:rPr lang="zh-CN" altLang="en-US" sz="2100" dirty="0"/>
              <a:t>资料来源：</a:t>
            </a:r>
            <a:r>
              <a:rPr lang="en-US" altLang="zh-CN" sz="2100" dirty="0"/>
              <a:t>[</a:t>
            </a:r>
            <a:r>
              <a:rPr lang="zh-CN" altLang="en-US" sz="2100" dirty="0"/>
              <a:t>美</a:t>
            </a:r>
            <a:r>
              <a:rPr lang="en-US" altLang="zh-CN" sz="2100" dirty="0"/>
              <a:t>]</a:t>
            </a:r>
            <a:r>
              <a:rPr lang="zh-CN" altLang="en-US" sz="2100" dirty="0"/>
              <a:t>保罗</a:t>
            </a:r>
            <a:r>
              <a:rPr lang="en-US" altLang="zh-CN" sz="2100" dirty="0"/>
              <a:t>.</a:t>
            </a:r>
            <a:r>
              <a:rPr lang="zh-CN" altLang="en-US" sz="2100" dirty="0"/>
              <a:t>詹森、杨毅宏著，</a:t>
            </a:r>
            <a:r>
              <a:rPr lang="en-US" altLang="zh-CN" sz="2100" dirty="0"/>
              <a:t>《</a:t>
            </a:r>
            <a:r>
              <a:rPr lang="zh-CN" altLang="en-US" sz="2100" dirty="0"/>
              <a:t>诚信的种子</a:t>
            </a:r>
            <a:r>
              <a:rPr lang="en-US" altLang="zh-CN" sz="2100" dirty="0"/>
              <a:t>》</a:t>
            </a:r>
            <a:r>
              <a:rPr lang="zh-CN" altLang="en-US" sz="2100" dirty="0"/>
              <a:t>，机械工业出版社，</a:t>
            </a:r>
            <a:r>
              <a:rPr lang="en-US" altLang="zh-CN" sz="2100" dirty="0"/>
              <a:t>2006</a:t>
            </a:r>
            <a:r>
              <a:rPr lang="zh-CN" altLang="en-US" sz="2100" dirty="0"/>
              <a:t>年。）</a:t>
            </a:r>
          </a:p>
        </p:txBody>
      </p:sp>
    </p:spTree>
    <p:extLst>
      <p:ext uri="{BB962C8B-B14F-4D97-AF65-F5344CB8AC3E}">
        <p14:creationId xmlns:p14="http://schemas.microsoft.com/office/powerpoint/2010/main" val="1750494820"/>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二、商业道德决策的主要步骤</a:t>
            </a:r>
          </a:p>
        </p:txBody>
      </p:sp>
      <p:sp>
        <p:nvSpPr>
          <p:cNvPr id="3" name="内容占位符 2"/>
          <p:cNvSpPr>
            <a:spLocks noGrp="1"/>
          </p:cNvSpPr>
          <p:nvPr>
            <p:ph idx="1"/>
          </p:nvPr>
        </p:nvSpPr>
        <p:spPr/>
        <p:txBody>
          <a:bodyPr/>
          <a:lstStyle/>
          <a:p>
            <a:r>
              <a:rPr lang="zh-CN" altLang="en-US" dirty="0"/>
              <a:t>决策是管理过程当中的核心问题之一。决策的过程因人而异。不少学者在努力探讨比较科学合理的决策过程，以便尽量减少决策的失误。比较著名的有西蒙的决策三步骤和德鲁克的决策六步骤。甚至一些著名的大公司也形成了自己独特的决策步骤，如的最佳决策五步骤。本教材在探讨商业道德决策步骤时主要借鉴德鲁克的决策六步骤方法。</a:t>
            </a:r>
          </a:p>
        </p:txBody>
      </p:sp>
    </p:spTree>
    <p:extLst>
      <p:ext uri="{BB962C8B-B14F-4D97-AF65-F5344CB8AC3E}">
        <p14:creationId xmlns:p14="http://schemas.microsoft.com/office/powerpoint/2010/main" val="820360232"/>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260648"/>
            <a:ext cx="8291264" cy="5865515"/>
          </a:xfrm>
        </p:spPr>
        <p:txBody>
          <a:bodyPr/>
          <a:lstStyle/>
          <a:p>
            <a:r>
              <a:rPr lang="zh-CN" altLang="en-US" dirty="0"/>
              <a:t>根据“现代管理学之父”德鲁克决策六个步骤理论，有效的道德决策主要有以下六个步骤 </a:t>
            </a:r>
            <a:r>
              <a:rPr lang="zh-CN" altLang="en-US" dirty="0" smtClean="0"/>
              <a:t>。</a:t>
            </a:r>
            <a:endParaRPr lang="en-US" altLang="zh-CN" dirty="0" smtClean="0"/>
          </a:p>
          <a:p>
            <a:r>
              <a:rPr lang="zh-CN" altLang="en-US" dirty="0"/>
              <a:t>（</a:t>
            </a:r>
            <a:r>
              <a:rPr lang="en-US" altLang="zh-CN" dirty="0"/>
              <a:t>1</a:t>
            </a:r>
            <a:r>
              <a:rPr lang="zh-CN" altLang="en-US" dirty="0"/>
              <a:t>）对商业道德问题进行分类，明确问题是普遍性问题、特例性问题或是新问题。高效决策者首先会对问题进行分类，对于普遍性问题、新问题（即新问题的早期表现</a:t>
            </a:r>
            <a:r>
              <a:rPr lang="en-US" altLang="zh-CN" dirty="0"/>
              <a:t>)</a:t>
            </a:r>
            <a:r>
              <a:rPr lang="zh-CN" altLang="en-US" dirty="0"/>
              <a:t>则采取普遍性的解决方案，也就是制定某种规则、政策或原则，并结合实际来处理问题；而真正的特例性问题则必须个别处理。</a:t>
            </a:r>
          </a:p>
        </p:txBody>
      </p:sp>
    </p:spTree>
    <p:extLst>
      <p:ext uri="{BB962C8B-B14F-4D97-AF65-F5344CB8AC3E}">
        <p14:creationId xmlns:p14="http://schemas.microsoft.com/office/powerpoint/2010/main" val="1106862243"/>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19256" cy="5073427"/>
          </a:xfrm>
        </p:spPr>
        <p:txBody>
          <a:bodyPr/>
          <a:lstStyle/>
          <a:p>
            <a:r>
              <a:rPr lang="zh-CN" altLang="en-US" dirty="0"/>
              <a:t>（</a:t>
            </a:r>
            <a:r>
              <a:rPr lang="en-US" altLang="zh-CN" dirty="0"/>
              <a:t>2</a:t>
            </a:r>
            <a:r>
              <a:rPr lang="zh-CN" altLang="en-US" dirty="0"/>
              <a:t>）对商业道德问题进行定义，即我们遇到的是什么问题，明确所做的定义是否能解释已发生的情况，是否能解释所有情况。</a:t>
            </a:r>
          </a:p>
          <a:p>
            <a:r>
              <a:rPr lang="zh-CN" altLang="en-US" dirty="0"/>
              <a:t>高效决策者明白，对问题进行定义的这一步骤中，应该避免出现貌似合理、实则不全面的定义，并且明确定义所要促成的目标。</a:t>
            </a:r>
          </a:p>
          <a:p>
            <a:endParaRPr lang="zh-CN" altLang="en-US" dirty="0"/>
          </a:p>
        </p:txBody>
      </p:sp>
    </p:spTree>
    <p:extLst>
      <p:ext uri="{BB962C8B-B14F-4D97-AF65-F5344CB8AC3E}">
        <p14:creationId xmlns:p14="http://schemas.microsoft.com/office/powerpoint/2010/main" val="212740770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88640"/>
            <a:ext cx="8424936" cy="6408712"/>
          </a:xfrm>
        </p:spPr>
        <p:txBody>
          <a:bodyPr>
            <a:normAutofit/>
          </a:bodyPr>
          <a:lstStyle/>
          <a:p>
            <a:r>
              <a:rPr lang="zh-CN" altLang="en-US" dirty="0"/>
              <a:t>（</a:t>
            </a:r>
            <a:r>
              <a:rPr lang="en-US" altLang="zh-CN" dirty="0"/>
              <a:t>3</a:t>
            </a:r>
            <a:r>
              <a:rPr lang="zh-CN" altLang="en-US" dirty="0"/>
              <a:t>）明确决策的限定条件。“限定条件”即决策必须实现什么目标？决策的最低目标是什么？必须满足什么条件？只有满足了限定条件的决策，才能是有效的决策</a:t>
            </a:r>
            <a:r>
              <a:rPr lang="zh-CN" altLang="en-US" dirty="0" smtClean="0"/>
              <a:t>。</a:t>
            </a:r>
            <a:endParaRPr lang="en-US" altLang="zh-CN" dirty="0" smtClean="0"/>
          </a:p>
          <a:p>
            <a:r>
              <a:rPr lang="zh-CN" altLang="en-US" dirty="0"/>
              <a:t>（</a:t>
            </a:r>
            <a:r>
              <a:rPr lang="en-US" altLang="zh-CN" dirty="0"/>
              <a:t>4</a:t>
            </a:r>
            <a:r>
              <a:rPr lang="zh-CN" altLang="en-US" dirty="0"/>
              <a:t>）判断哪些是符合限定条件的“正确”决策，而不是先考虑决策可否被接受。若从一开始就考虑“什么样的决策会被接受”，那么决策往往会丢掉重点，这便不利于做出有效的决策，更不用说正确的决策。恰当运用前面所述的道德决策模型以促进决策的正确性和有效性。</a:t>
            </a:r>
          </a:p>
        </p:txBody>
      </p:sp>
    </p:spTree>
    <p:extLst>
      <p:ext uri="{BB962C8B-B14F-4D97-AF65-F5344CB8AC3E}">
        <p14:creationId xmlns:p14="http://schemas.microsoft.com/office/powerpoint/2010/main" val="299587662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260648"/>
            <a:ext cx="8147248" cy="5865515"/>
          </a:xfrm>
        </p:spPr>
        <p:txBody>
          <a:bodyPr>
            <a:normAutofit/>
          </a:bodyPr>
          <a:lstStyle/>
          <a:p>
            <a:r>
              <a:rPr lang="zh-CN" altLang="en-US" dirty="0"/>
              <a:t>（</a:t>
            </a:r>
            <a:r>
              <a:rPr lang="en-US" altLang="zh-CN" dirty="0"/>
              <a:t>5</a:t>
            </a:r>
            <a:r>
              <a:rPr lang="zh-CN" altLang="en-US" dirty="0"/>
              <a:t>）在制定商业道德决策时将实施行动考虑在内。要将决策转化为行动，在制定决策时就必须确认：将决策告知哪些人？采取哪些行动？由谁来执行？为了使执行者能够胜任，任务应该是什么样的？</a:t>
            </a:r>
          </a:p>
          <a:p>
            <a:r>
              <a:rPr lang="zh-CN" altLang="en-US" dirty="0"/>
              <a:t>（</a:t>
            </a:r>
            <a:r>
              <a:rPr lang="en-US" altLang="zh-CN" dirty="0"/>
              <a:t>6</a:t>
            </a:r>
            <a:r>
              <a:rPr lang="zh-CN" altLang="en-US" dirty="0"/>
              <a:t>）对照实际执行情况检验决策的正确性和有效性。决策过程中还必须建立信息跟踪和汇报机制，不断将决策的预期目标与实际情况进行对照。高效管理者往往通过一个要素明确、步骤清晰的系统化过程来进行重大决策。</a:t>
            </a:r>
          </a:p>
          <a:p>
            <a:endParaRPr lang="zh-CN" altLang="en-US" dirty="0"/>
          </a:p>
        </p:txBody>
      </p:sp>
    </p:spTree>
    <p:extLst>
      <p:ext uri="{BB962C8B-B14F-4D97-AF65-F5344CB8AC3E}">
        <p14:creationId xmlns:p14="http://schemas.microsoft.com/office/powerpoint/2010/main" val="585482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0496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435280" cy="5721499"/>
          </a:xfrm>
        </p:spPr>
        <p:txBody>
          <a:bodyPr/>
          <a:lstStyle/>
          <a:p>
            <a:r>
              <a:rPr lang="zh-CN" altLang="en-US" dirty="0" smtClean="0"/>
              <a:t>单次发生的囚徒困境和多次重复的囚徒困境结果不会一样。在重复的囚徒困境中，博弈被反复地进行。因而每个参与者都有机会去“惩罚”另一个参与者前一回合的不合作行为。这时，合作可能会作为均衡的结果出现。欺骗的动机这时可能被受到惩罚的威胁 所克服，从而可能导向一个较好的、合作的结果。作为反复接近无限的数量，纳什均衡趋 向于帕累托最优。</a:t>
            </a:r>
            <a:endParaRPr lang="zh-CN" altLang="en-US" dirty="0"/>
          </a:p>
        </p:txBody>
      </p:sp>
    </p:spTree>
    <p:extLst>
      <p:ext uri="{BB962C8B-B14F-4D97-AF65-F5344CB8AC3E}">
        <p14:creationId xmlns:p14="http://schemas.microsoft.com/office/powerpoint/2010/main" val="3921342407"/>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a:t>
            </a:r>
            <a:r>
              <a:rPr lang="zh-CN" altLang="en-US" dirty="0"/>
              <a:t>本章小结</a:t>
            </a:r>
            <a:r>
              <a:rPr lang="en-US" altLang="zh-CN" dirty="0"/>
              <a:t>】</a:t>
            </a:r>
          </a:p>
          <a:p>
            <a:r>
              <a:rPr lang="zh-CN" altLang="en-US" dirty="0"/>
              <a:t>本章主要阐述了中国企业道德滑坡的现实情况、社会道德领域中的囚徒困境现象；在企业道德决策活动中构建决策模型；企业商业道德决策的主要步骤。</a:t>
            </a:r>
          </a:p>
          <a:p>
            <a:endParaRPr lang="zh-CN" altLang="en-US" dirty="0"/>
          </a:p>
        </p:txBody>
      </p:sp>
    </p:spTree>
    <p:extLst>
      <p:ext uri="{BB962C8B-B14F-4D97-AF65-F5344CB8AC3E}">
        <p14:creationId xmlns:p14="http://schemas.microsoft.com/office/powerpoint/2010/main" val="151009164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1187624" y="2348880"/>
            <a:ext cx="6336704" cy="1569660"/>
          </a:xfrm>
          <a:prstGeom prst="rect">
            <a:avLst/>
          </a:prstGeom>
          <a:noFill/>
        </p:spPr>
        <p:txBody>
          <a:bodyPr wrap="square" lIns="91440" tIns="45720" rIns="91440" bIns="45720">
            <a:spAutoFit/>
          </a:bodyPr>
          <a:lstStyle/>
          <a:p>
            <a:pPr algn="ctr"/>
            <a:r>
              <a:rPr lang="zh-CN" altLang="en-US" sz="9600" b="1" i="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谢谢！</a:t>
            </a:r>
            <a:endParaRPr lang="zh-CN" altLang="en-US" sz="9600" b="1" i="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extLst>
      <p:ext uri="{BB962C8B-B14F-4D97-AF65-F5344CB8AC3E}">
        <p14:creationId xmlns:p14="http://schemas.microsoft.com/office/powerpoint/2010/main" val="410476112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76793567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30687558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99136576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078897721"/>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83290924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468644622"/>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43258423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685649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32656"/>
            <a:ext cx="8291264" cy="5793507"/>
          </a:xfrm>
        </p:spPr>
        <p:txBody>
          <a:bodyPr>
            <a:normAutofit/>
          </a:bodyPr>
          <a:lstStyle/>
          <a:p>
            <a:r>
              <a:rPr lang="zh-CN" altLang="en-US" dirty="0" smtClean="0"/>
              <a:t>囚徒困境的主旨为，囚徒们虽然彼此合作，坚不吐实，可为全体带来最佳利益（各判 </a:t>
            </a:r>
            <a:r>
              <a:rPr lang="en-US" altLang="zh-CN" dirty="0" smtClean="0"/>
              <a:t>1</a:t>
            </a:r>
            <a:r>
              <a:rPr lang="zh-CN" altLang="en-US" dirty="0" smtClean="0"/>
              <a:t>年），但在资讯不明的情况下，因为出卖同伙可为自己带来利益（缩短刑期），也因为同伙把自己招出来可为他带来利益，因此彼此出卖虽违反最佳共同利益，反而是自己最大利益所在。但实际上，执法机构不可能设立如此情境来诱使所有囚徒招供，因为囚徒们必须考虑刑期以外之因素（出卖同伙会受到报复等），而无法完全以执法者所设立之利益（刑期）作考量。</a:t>
            </a:r>
            <a:endParaRPr lang="zh-CN" altLang="en-US" dirty="0"/>
          </a:p>
        </p:txBody>
      </p:sp>
    </p:spTree>
    <p:extLst>
      <p:ext uri="{BB962C8B-B14F-4D97-AF65-F5344CB8AC3E}">
        <p14:creationId xmlns:p14="http://schemas.microsoft.com/office/powerpoint/2010/main" val="1035806822"/>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18181126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719929090"/>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298836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395786243"/>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061293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700808"/>
            <a:ext cx="8363272" cy="4425355"/>
          </a:xfrm>
        </p:spPr>
        <p:txBody>
          <a:bodyPr/>
          <a:lstStyle/>
          <a:p>
            <a:r>
              <a:rPr lang="zh-CN" altLang="en-US" dirty="0" smtClean="0"/>
              <a:t>囚徒困境是博弈论的非零和博弈中具代表性的例子，反映个人最佳选择并非团体最佳选择。虽然困境本身只属模型性质，但现实中在道德领域也频繁出现类似情况。</a:t>
            </a:r>
            <a:endParaRPr lang="zh-CN" altLang="en-US" dirty="0"/>
          </a:p>
        </p:txBody>
      </p:sp>
    </p:spTree>
    <p:extLst>
      <p:ext uri="{BB962C8B-B14F-4D97-AF65-F5344CB8AC3E}">
        <p14:creationId xmlns:p14="http://schemas.microsoft.com/office/powerpoint/2010/main" val="6488157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（三）社会道德领域中的囚徒困境现象</a:t>
            </a:r>
            <a:endParaRPr lang="zh-CN" altLang="en-US" dirty="0"/>
          </a:p>
        </p:txBody>
      </p:sp>
      <p:sp>
        <p:nvSpPr>
          <p:cNvPr id="3" name="内容占位符 2"/>
          <p:cNvSpPr>
            <a:spLocks noGrp="1"/>
          </p:cNvSpPr>
          <p:nvPr>
            <p:ph idx="1"/>
          </p:nvPr>
        </p:nvSpPr>
        <p:spPr/>
        <p:txBody>
          <a:bodyPr/>
          <a:lstStyle/>
          <a:p>
            <a:r>
              <a:rPr lang="zh-CN" altLang="en-US" dirty="0" smtClean="0"/>
              <a:t>在私家车还没普及而自行车盛行的时代，多数人都经历过从“买新车”到“买赃车”的过程。“赃车市场”还有一个很响亮的名字叫做“二手车市场”。“二手车市场”在哪个城市 都很出名。为什么大家都热衷于买“二手车”呢？这可以从囚徒困境理论中得到解析。</a:t>
            </a:r>
            <a:endParaRPr lang="zh-CN" altLang="en-US" dirty="0"/>
          </a:p>
        </p:txBody>
      </p:sp>
    </p:spTree>
    <p:extLst>
      <p:ext uri="{BB962C8B-B14F-4D97-AF65-F5344CB8AC3E}">
        <p14:creationId xmlns:p14="http://schemas.microsoft.com/office/powerpoint/2010/main" val="14942704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568952" cy="6408712"/>
          </a:xfrm>
        </p:spPr>
        <p:txBody>
          <a:bodyPr>
            <a:normAutofit fontScale="92500" lnSpcReduction="20000"/>
          </a:bodyPr>
          <a:lstStyle/>
          <a:p>
            <a:r>
              <a:rPr lang="zh-CN" altLang="en-US" dirty="0" smtClean="0"/>
              <a:t>当“买赃车”成为一种公众行为的时候，很多人因此责怪公众知赃买赃，助长了盗车者的气焰，导致“自行车族中没有人不丢几辆自行车”现象的产生。“买一辆赃车”尽管比“买 一辆新车”成本低，但如果大家都买赃车，却提供了庞大的赃车需求，刺激了盗车现象的增 多，赃车又很快丢失。结果，“反复买赃车”的成本很快超过了“买一辆新车”的成本，其中 包括经常丢车给工作、生活带来的不便、心理上的挫折感等在内。但是你又无法拒绝买 赃。因为在别人都买赃车的情况下，你拒绝买赃车将会使你的损失最大化：你不得不付出“买新车”的成本，所以作为“理性经济人”的你应该选择买赃车；在别人都不买赃车的 情况下，你买赃车的成本显然比别人低，所以作为“理性经济人”的你也应该选择买赃车！大家都这样想，就产生了大规模的“囚徒困境”。</a:t>
            </a:r>
            <a:endParaRPr lang="zh-CN" altLang="en-US" dirty="0"/>
          </a:p>
        </p:txBody>
      </p:sp>
    </p:spTree>
    <p:extLst>
      <p:ext uri="{BB962C8B-B14F-4D97-AF65-F5344CB8AC3E}">
        <p14:creationId xmlns:p14="http://schemas.microsoft.com/office/powerpoint/2010/main" val="16638825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88640"/>
            <a:ext cx="8568952" cy="6408712"/>
          </a:xfrm>
        </p:spPr>
        <p:txBody>
          <a:bodyPr>
            <a:normAutofit fontScale="92500" lnSpcReduction="10000"/>
          </a:bodyPr>
          <a:lstStyle/>
          <a:p>
            <a:r>
              <a:rPr lang="zh-CN" altLang="en-US" dirty="0" smtClean="0"/>
              <a:t>道德领域中的“囚徒困境”屡见不鲜。大家常见的上车挤抢、汽车抢道、排队加塞，司空见惯的见义不为，大家痛恨的行贿成风，都是囚徒困境的“表现”。在现实生活中，谁都希望有一个良序社会</a:t>
            </a:r>
            <a:r>
              <a:rPr lang="en-US" altLang="zh-CN" dirty="0" smtClean="0"/>
              <a:t>,</a:t>
            </a:r>
            <a:r>
              <a:rPr lang="zh-CN" altLang="en-US" dirty="0" smtClean="0"/>
              <a:t>享有一个好的道德环境，但“经济人”的自利天性又使其不想对良好 的道德环境付出必要的成本。于是，一部分人在提供道德产品为全社会创造福利的同时，另一部分人“搭便车”免费使用，导致谁提供谁亏损，谁不提供谁盈利。从而使得德行收 益与德行成本不一致，非德行者比德行者获得更高的收益。最后，就德行者而言，如果在德行成本与收益的理性选择中找不到充分的根据，就会弃善从恶。久而久之，道德环境只会越来越坏，最终导致道德的无序状态，反德行的盛行也就不足为奇了。</a:t>
            </a:r>
            <a:endParaRPr lang="zh-CN" altLang="en-US" dirty="0"/>
          </a:p>
        </p:txBody>
      </p:sp>
    </p:spTree>
    <p:extLst>
      <p:ext uri="{BB962C8B-B14F-4D97-AF65-F5344CB8AC3E}">
        <p14:creationId xmlns:p14="http://schemas.microsoft.com/office/powerpoint/2010/main" val="25355927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（四）道德领域“囚徒困境”的相关问题分析</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经济人、道德人与“囚徒困境”</a:t>
            </a:r>
          </a:p>
          <a:p>
            <a:r>
              <a:rPr lang="zh-CN" altLang="en-US" dirty="0" smtClean="0"/>
              <a:t>英国古典经济学家亚当</a:t>
            </a:r>
            <a:r>
              <a:rPr lang="en-US" altLang="zh-CN" dirty="0" smtClean="0"/>
              <a:t>•</a:t>
            </a:r>
            <a:r>
              <a:rPr lang="zh-CN" altLang="en-US" dirty="0" smtClean="0"/>
              <a:t>斯密在他的</a:t>
            </a:r>
            <a:r>
              <a:rPr lang="en-US" altLang="zh-CN" dirty="0" smtClean="0"/>
              <a:t>《</a:t>
            </a:r>
            <a:r>
              <a:rPr lang="zh-CN" altLang="en-US" dirty="0" smtClean="0"/>
              <a:t>道德情操论</a:t>
            </a:r>
            <a:r>
              <a:rPr lang="en-US" altLang="zh-CN" dirty="0" smtClean="0"/>
              <a:t>》</a:t>
            </a:r>
            <a:r>
              <a:rPr lang="zh-CN" altLang="en-US" dirty="0" smtClean="0"/>
              <a:t>和</a:t>
            </a:r>
            <a:r>
              <a:rPr lang="en-US" altLang="zh-CN" dirty="0" smtClean="0"/>
              <a:t>《</a:t>
            </a:r>
            <a:r>
              <a:rPr lang="zh-CN" altLang="en-US" dirty="0" smtClean="0"/>
              <a:t>国富论</a:t>
            </a:r>
            <a:r>
              <a:rPr lang="en-US" altLang="zh-CN" dirty="0" smtClean="0"/>
              <a:t>》</a:t>
            </a:r>
            <a:r>
              <a:rPr lang="zh-CN" altLang="en-US" dirty="0" smtClean="0"/>
              <a:t>中形成了“经济人”和 “道德人”的悖论。在现存的经济理论和实践中，人们总是从“经济人”的角度去看待、管 理、要求社会公众，把人的自爱、利己、逐利本性作为经济活动的前提和基础；在现存的道德理论和实践中，人们又总是从“道德人”的角度去看待、管理、要求社会公众，把人的仁 爱、利他、为他本性作为道德活动的前提和基础。这在现存的理论和实践中，形成了“经济人”和“道德人”的悖论。</a:t>
            </a:r>
          </a:p>
          <a:p>
            <a:endParaRPr lang="zh-CN" altLang="en-US" dirty="0"/>
          </a:p>
        </p:txBody>
      </p:sp>
    </p:spTree>
    <p:extLst>
      <p:ext uri="{BB962C8B-B14F-4D97-AF65-F5344CB8AC3E}">
        <p14:creationId xmlns:p14="http://schemas.microsoft.com/office/powerpoint/2010/main" val="1185346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280920" cy="6264696"/>
          </a:xfrm>
        </p:spPr>
        <p:txBody>
          <a:bodyPr>
            <a:normAutofit fontScale="92500" lnSpcReduction="20000"/>
          </a:bodyPr>
          <a:lstStyle/>
          <a:p>
            <a:r>
              <a:rPr lang="zh-CN" altLang="en-US" dirty="0" smtClean="0"/>
              <a:t>尽管“经济人”自身的特点决定了它必然会陷入“道德困境”，但是人们都希望“经济人”与“道德人”能够走上结合的道路。一方面经济人”和“道德人”存在统一的一面。如果经济人的自利行为并不妨碍人类整体利益的实现，那么，这样的“经济人”的自利性特点 与“道德人”为他、利他和考虑群体利益的特性不仅不冲突，而且是统一的。同时，从斯密 著名的“看不见的手”的原理中可以看出，只要有良好的法律和制度保证，“经济人”在追求 自身利益最大化的过程中，会无意识地促进社会公共福利，从而实现“经济人”和“道德人” 的统一。也就是说，一个好的社会制度必须具备这样一个特征：纵然被管理者自私自利，一心为自己打算，最终也不得不自动做出有利于社会公益的抉择。</a:t>
            </a:r>
            <a:endParaRPr lang="zh-CN" altLang="en-US" dirty="0"/>
          </a:p>
        </p:txBody>
      </p:sp>
    </p:spTree>
    <p:extLst>
      <p:ext uri="{BB962C8B-B14F-4D97-AF65-F5344CB8AC3E}">
        <p14:creationId xmlns:p14="http://schemas.microsoft.com/office/powerpoint/2010/main" val="42515505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04664"/>
            <a:ext cx="8291264" cy="5721499"/>
          </a:xfrm>
        </p:spPr>
        <p:txBody>
          <a:bodyPr>
            <a:normAutofit lnSpcReduction="10000"/>
          </a:bodyPr>
          <a:lstStyle/>
          <a:p>
            <a:r>
              <a:rPr lang="zh-CN" altLang="en-US" dirty="0" smtClean="0"/>
              <a:t>另外，随着人们在现实中理性的提高或递增，行为主体对于合作的意识会得到改善。多次重复博弈的过程是一个不断学习、探索和思想境界提高的过程。人们在多次重复博弈的过程中认识到，必须采取基于回报的合作策略，才能实现自己的长期利益，从而产生 “人利我、我利人”的互惠互利的利他精神。人类正是在博弈实践中不断学习、探索和自我教育，实现从追求短期利益到追求长远利益、再到追求共同利益的转变，人类社会也由此 从混乱、野蛮走向秩序、文明，从低级走向高级。</a:t>
            </a:r>
            <a:endParaRPr lang="zh-CN" altLang="en-US" dirty="0"/>
          </a:p>
        </p:txBody>
      </p:sp>
    </p:spTree>
    <p:extLst>
      <p:ext uri="{BB962C8B-B14F-4D97-AF65-F5344CB8AC3E}">
        <p14:creationId xmlns:p14="http://schemas.microsoft.com/office/powerpoint/2010/main" val="3991329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个人理性、集体理性与“囚徒困境”</a:t>
            </a:r>
            <a:endParaRPr lang="zh-CN" altLang="en-US" dirty="0"/>
          </a:p>
        </p:txBody>
      </p:sp>
      <p:sp>
        <p:nvSpPr>
          <p:cNvPr id="3" name="内容占位符 2"/>
          <p:cNvSpPr>
            <a:spLocks noGrp="1"/>
          </p:cNvSpPr>
          <p:nvPr>
            <p:ph idx="1"/>
          </p:nvPr>
        </p:nvSpPr>
        <p:spPr/>
        <p:txBody>
          <a:bodyPr/>
          <a:lstStyle/>
          <a:p>
            <a:r>
              <a:rPr lang="zh-CN" altLang="en-US" dirty="0" smtClean="0"/>
              <a:t>“囚徒困境”反映出了个人理性与集体理性的矛盾。经济人的个人理性，驱使单个的人围绕个人利益最大化这一目标而行为，但导致了集体利益的最小化</a:t>
            </a:r>
            <a:r>
              <a:rPr lang="en-US" altLang="zh-CN" dirty="0" smtClean="0"/>
              <a:t>(</a:t>
            </a:r>
            <a:r>
              <a:rPr lang="zh-CN" altLang="en-US" dirty="0" smtClean="0"/>
              <a:t>其实质也是个人利 益的最小化）；理性的个人，加在一起成了非理性的集体、非理性的社会；个人的理性导致了集体的非理性。但是在以下三种情况下两者也可以统一起来。</a:t>
            </a:r>
            <a:endParaRPr lang="zh-CN" altLang="en-US" dirty="0"/>
          </a:p>
        </p:txBody>
      </p:sp>
    </p:spTree>
    <p:extLst>
      <p:ext uri="{BB962C8B-B14F-4D97-AF65-F5344CB8AC3E}">
        <p14:creationId xmlns:p14="http://schemas.microsoft.com/office/powerpoint/2010/main" val="3068657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556792"/>
            <a:ext cx="8579296" cy="4569371"/>
          </a:xfrm>
        </p:spPr>
        <p:txBody>
          <a:bodyPr/>
          <a:lstStyle/>
          <a:p>
            <a:r>
              <a:rPr lang="zh-CN" altLang="en-US" dirty="0" smtClean="0"/>
              <a:t>第一节 商业伦理判断与道德决策</a:t>
            </a:r>
            <a:endParaRPr lang="en-US" altLang="zh-CN" dirty="0" smtClean="0"/>
          </a:p>
          <a:p>
            <a:endParaRPr lang="en-US" altLang="zh-CN" dirty="0" smtClean="0"/>
          </a:p>
          <a:p>
            <a:r>
              <a:rPr lang="zh-CN" altLang="en-US" dirty="0" smtClean="0"/>
              <a:t>第二节 企业道德决策中商业伦理的构建模型</a:t>
            </a:r>
            <a:endParaRPr lang="en-US" altLang="zh-CN" dirty="0" smtClean="0"/>
          </a:p>
          <a:p>
            <a:endParaRPr lang="en-US" altLang="zh-CN" dirty="0" smtClean="0"/>
          </a:p>
          <a:p>
            <a:r>
              <a:rPr lang="zh-CN" altLang="en-US" dirty="0"/>
              <a:t>第三节 企业道德决策中商业伦理的规则设计</a:t>
            </a:r>
          </a:p>
        </p:txBody>
      </p:sp>
    </p:spTree>
    <p:extLst>
      <p:ext uri="{BB962C8B-B14F-4D97-AF65-F5344CB8AC3E}">
        <p14:creationId xmlns:p14="http://schemas.microsoft.com/office/powerpoint/2010/main" val="39566380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04664"/>
            <a:ext cx="8219256" cy="5721499"/>
          </a:xfrm>
        </p:spPr>
        <p:txBody>
          <a:bodyPr/>
          <a:lstStyle/>
          <a:p>
            <a:r>
              <a:rPr lang="zh-CN" altLang="en-US" dirty="0" smtClean="0"/>
              <a:t>第一，多次重复博弈可以实现个人理性和集体理性的统一。经过多次重复博弈，自利的个人追求的并不是在某一次博弈中期望的收益最大，而是在多次重复博弈中期望的收 益的总和为最大；人们从追求自己的短期利益最大化的目标转变到追求长期利益最大化 的目标，再转变到追求共同利益最大化的目标。这样，个人理性和集体理性实现了统一。</a:t>
            </a:r>
            <a:endParaRPr lang="zh-CN" altLang="en-US" dirty="0"/>
          </a:p>
        </p:txBody>
      </p:sp>
    </p:spTree>
    <p:extLst>
      <p:ext uri="{BB962C8B-B14F-4D97-AF65-F5344CB8AC3E}">
        <p14:creationId xmlns:p14="http://schemas.microsoft.com/office/powerpoint/2010/main" val="34505994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124744"/>
            <a:ext cx="8291264" cy="5001419"/>
          </a:xfrm>
        </p:spPr>
        <p:txBody>
          <a:bodyPr/>
          <a:lstStyle/>
          <a:p>
            <a:r>
              <a:rPr lang="zh-CN" altLang="en-US" dirty="0" smtClean="0"/>
              <a:t>第二，由外部环境压力凸显集体的重要性时，可以实现个人理性和集体理性的统一。由于外部环境的威胁，使得集体成员之间的依存关系相当紧密，个人利益和集体的共同利 益高度统一，理性的个人如果不相互合作，会导致集体所有成员（包括其本人）的失利。在此情况下，个人理性和集体理性就会走向统一。</a:t>
            </a:r>
            <a:endParaRPr lang="zh-CN" altLang="en-US" dirty="0"/>
          </a:p>
        </p:txBody>
      </p:sp>
    </p:spTree>
    <p:extLst>
      <p:ext uri="{BB962C8B-B14F-4D97-AF65-F5344CB8AC3E}">
        <p14:creationId xmlns:p14="http://schemas.microsoft.com/office/powerpoint/2010/main" val="2182606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19256" cy="5217443"/>
          </a:xfrm>
        </p:spPr>
        <p:txBody>
          <a:bodyPr/>
          <a:lstStyle/>
          <a:p>
            <a:r>
              <a:rPr lang="zh-CN" altLang="en-US" dirty="0" smtClean="0"/>
              <a:t>第三，引人人工博弈规则，使得理性的个人有追求德行的动力和外部约束，可以实现 个人理性和集体理性的统一。如果一种制度安排不能满足个人私利、个人理性的话，就不 能贯彻下去，所以解决个人理性与集体理性之间冲突的办法不是否认个人理性，而是设计一种机制，在满足个人理性的前提下达到集体理性，在满足个人私利的同时实现集体的公利。</a:t>
            </a:r>
            <a:endParaRPr lang="zh-CN" altLang="en-US" dirty="0"/>
          </a:p>
        </p:txBody>
      </p:sp>
    </p:spTree>
    <p:extLst>
      <p:ext uri="{BB962C8B-B14F-4D97-AF65-F5344CB8AC3E}">
        <p14:creationId xmlns:p14="http://schemas.microsoft.com/office/powerpoint/2010/main" val="240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道德回报与“囚徒困境”</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如果能够实现善行得益（底线是善行不能失益）、恶行失益（底线是恶行不能得益），那么“囚徒”们就能够走出道德困境。“道德回报”就是指道德行为主体因其道德行为（善行 或恶行）的作用和影响，而获得相同性质、相当程度的后果回报。道德回报可以分为奖善 和惩恶两个方面，可以通过物质上的奖惩和精神上的奖惩两种方式实施。道德回报是建立和维系良序社会的前提条件。</a:t>
            </a:r>
            <a:endParaRPr lang="zh-CN" altLang="en-US" dirty="0"/>
          </a:p>
        </p:txBody>
      </p:sp>
    </p:spTree>
    <p:extLst>
      <p:ext uri="{BB962C8B-B14F-4D97-AF65-F5344CB8AC3E}">
        <p14:creationId xmlns:p14="http://schemas.microsoft.com/office/powerpoint/2010/main" val="27689788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332656"/>
            <a:ext cx="8219256" cy="5793507"/>
          </a:xfrm>
        </p:spPr>
        <p:txBody>
          <a:bodyPr>
            <a:normAutofit fontScale="92500" lnSpcReduction="20000"/>
          </a:bodyPr>
          <a:lstStyle/>
          <a:p>
            <a:r>
              <a:rPr lang="zh-CN" altLang="en-US" dirty="0" smtClean="0"/>
              <a:t>通过社会氛围和制度环境的创设来提高非道德行为的道德负成本，使无德失利、有德 得利，使不道德行为人“下次不敢”或“下次不愿”，引导公众在追求利益的互动和博弈中感受到合作博弈比不合作博弈更为有利；在全社会范围内建立刚性的社会补偿制度，降低 道德成本，打消德行主体践履道德义务的后顾之忧，让德行主体在不付出或付出很少代价 的同时去行善，避免“救人”必将“舍己”“行善”必将“失益”和“英雄流血又流泪”现象的发生；充分利用个人行善的利益动因，从制度、机制设置上满足个人行善的利益需要，尊重、维护德行背后的世俗权益，保证行善不仅能“谋义”，而且能“得利”，从而实现德得相通、德福一致。</a:t>
            </a:r>
            <a:endParaRPr lang="zh-CN" altLang="en-US" dirty="0"/>
          </a:p>
        </p:txBody>
      </p:sp>
    </p:spTree>
    <p:extLst>
      <p:ext uri="{BB962C8B-B14F-4D97-AF65-F5344CB8AC3E}">
        <p14:creationId xmlns:p14="http://schemas.microsoft.com/office/powerpoint/2010/main" val="13857629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548680"/>
            <a:ext cx="8352928" cy="5904656"/>
          </a:xfrm>
        </p:spPr>
        <p:txBody>
          <a:bodyPr>
            <a:normAutofit/>
          </a:bodyPr>
          <a:lstStyle/>
          <a:p>
            <a:r>
              <a:rPr lang="zh-CN" altLang="en-US" dirty="0" smtClean="0"/>
              <a:t>如果一个社会大量存在，甚至普遍存在“得不必德”“德不能得”甚至“德必定失”的德福分裂现象，或者存在可能的暴利，人们从成本</a:t>
            </a:r>
            <a:r>
              <a:rPr lang="en-US" altLang="zh-CN" dirty="0" smtClean="0"/>
              <a:t>-</a:t>
            </a:r>
            <a:r>
              <a:rPr lang="zh-CN" altLang="en-US" dirty="0" smtClean="0"/>
              <a:t>收益比较中就会修正自己已有的道德意 识或弱化自己的道德意志，选择恶行。在一个社会中，如果行为者基于德行成本</a:t>
            </a:r>
            <a:r>
              <a:rPr lang="en-US" altLang="zh-CN" dirty="0" smtClean="0"/>
              <a:t>-</a:t>
            </a:r>
            <a:r>
              <a:rPr lang="zh-CN" altLang="en-US" dirty="0" smtClean="0"/>
              <a:t>收益分 析而普遍弃善从恶，则说明道德回报未能得到实现。道德得不到回报，在本质上就是剥夺了德行者的道德收益权，就是在引导乃至强迫人们弃善扬恶，就是引导和强迫人们“搭便车”，就形成“囚徒困境”。</a:t>
            </a:r>
            <a:endParaRPr lang="zh-CN" altLang="en-US" dirty="0"/>
          </a:p>
        </p:txBody>
      </p:sp>
    </p:spTree>
    <p:extLst>
      <p:ext uri="{BB962C8B-B14F-4D97-AF65-F5344CB8AC3E}">
        <p14:creationId xmlns:p14="http://schemas.microsoft.com/office/powerpoint/2010/main" val="20435785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196752"/>
            <a:ext cx="8229600" cy="1143000"/>
          </a:xfrm>
        </p:spPr>
        <p:txBody>
          <a:bodyPr/>
          <a:lstStyle/>
          <a:p>
            <a:r>
              <a:rPr lang="zh-CN" altLang="en-US" dirty="0" smtClean="0"/>
              <a:t>二、道德风险与逆向选择</a:t>
            </a:r>
            <a:endParaRPr lang="zh-CN" altLang="en-US" dirty="0"/>
          </a:p>
        </p:txBody>
      </p:sp>
      <p:sp>
        <p:nvSpPr>
          <p:cNvPr id="3" name="内容占位符 2"/>
          <p:cNvSpPr>
            <a:spLocks noGrp="1"/>
          </p:cNvSpPr>
          <p:nvPr>
            <p:ph idx="1"/>
          </p:nvPr>
        </p:nvSpPr>
        <p:spPr>
          <a:xfrm>
            <a:off x="395536" y="2924944"/>
            <a:ext cx="8291264" cy="3201219"/>
          </a:xfrm>
        </p:spPr>
        <p:txBody>
          <a:bodyPr/>
          <a:lstStyle/>
          <a:p>
            <a:r>
              <a:rPr lang="zh-CN" altLang="en-US" dirty="0" smtClean="0"/>
              <a:t>了解道德风险和逆向选择理论，掌握两者之间的区别和联系以及防范措施，也是做出商业道德判断和决策的重要前提之一。</a:t>
            </a:r>
            <a:endParaRPr lang="zh-CN" altLang="en-US" dirty="0"/>
          </a:p>
        </p:txBody>
      </p:sp>
    </p:spTree>
    <p:extLst>
      <p:ext uri="{BB962C8B-B14F-4D97-AF65-F5344CB8AC3E}">
        <p14:creationId xmlns:p14="http://schemas.microsoft.com/office/powerpoint/2010/main" val="2508985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（一）道德风险概念与特点</a:t>
            </a:r>
            <a:endParaRPr lang="zh-CN" altLang="en-US" dirty="0"/>
          </a:p>
        </p:txBody>
      </p:sp>
      <p:sp>
        <p:nvSpPr>
          <p:cNvPr id="3" name="内容占位符 2"/>
          <p:cNvSpPr>
            <a:spLocks noGrp="1"/>
          </p:cNvSpPr>
          <p:nvPr>
            <p:ph idx="1"/>
          </p:nvPr>
        </p:nvSpPr>
        <p:spPr>
          <a:xfrm>
            <a:off x="457200" y="1600200"/>
            <a:ext cx="8435280" cy="4925144"/>
          </a:xfrm>
        </p:spPr>
        <p:txBody>
          <a:bodyPr>
            <a:normAutofit fontScale="92500" lnSpcReduction="10000"/>
          </a:bodyPr>
          <a:lstStyle/>
          <a:p>
            <a:r>
              <a:rPr lang="en-US" altLang="zh-CN" dirty="0" smtClean="0"/>
              <a:t>1.</a:t>
            </a:r>
            <a:r>
              <a:rPr lang="zh-CN" altLang="en-US" dirty="0" smtClean="0"/>
              <a:t>道德风险内涵与外延</a:t>
            </a:r>
          </a:p>
          <a:p>
            <a:r>
              <a:rPr lang="zh-CN" altLang="en-US" dirty="0" smtClean="0"/>
              <a:t>道德风险</a:t>
            </a:r>
            <a:r>
              <a:rPr lang="en-US" altLang="zh-CN" dirty="0" smtClean="0"/>
              <a:t>(Moral Hazard)</a:t>
            </a:r>
            <a:r>
              <a:rPr lang="zh-CN" altLang="en-US" dirty="0" smtClean="0"/>
              <a:t>是指参与合同的一方所面临的对方可能改变行为而损害到 本方利益的风险。一般可分为社会道德风险与个体道德风险。道德风险并不等同于道德 败坏。道德风险是</a:t>
            </a:r>
            <a:r>
              <a:rPr lang="en-US" altLang="zh-CN" dirty="0" smtClean="0"/>
              <a:t>20</a:t>
            </a:r>
            <a:r>
              <a:rPr lang="zh-CN" altLang="en-US" dirty="0" smtClean="0"/>
              <a:t>世纪</a:t>
            </a:r>
            <a:r>
              <a:rPr lang="en-US" altLang="zh-CN" dirty="0" smtClean="0"/>
              <a:t>80</a:t>
            </a:r>
            <a:r>
              <a:rPr lang="zh-CN" altLang="en-US" dirty="0" smtClean="0"/>
              <a:t>年代西方经济学家提出的一个经济哲学范畴的概念，即“从 事经济活动的人在最大限度地增进自身效用的同时做出不利于他人的行动或者说是，当签约一方不完全承担风险后果时所采取的自身效用最大化的自私行为。逍德风险亦称道德危机。</a:t>
            </a:r>
          </a:p>
          <a:p>
            <a:endParaRPr lang="zh-CN" altLang="en-US" dirty="0"/>
          </a:p>
        </p:txBody>
      </p:sp>
    </p:spTree>
    <p:extLst>
      <p:ext uri="{BB962C8B-B14F-4D97-AF65-F5344CB8AC3E}">
        <p14:creationId xmlns:p14="http://schemas.microsoft.com/office/powerpoint/2010/main" val="17247523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04664"/>
            <a:ext cx="8496944" cy="6120680"/>
          </a:xfrm>
        </p:spPr>
        <p:txBody>
          <a:bodyPr>
            <a:normAutofit fontScale="92500" lnSpcReduction="20000"/>
          </a:bodyPr>
          <a:lstStyle/>
          <a:p>
            <a:r>
              <a:rPr lang="zh-CN" altLang="en-US" dirty="0" smtClean="0"/>
              <a:t>在经济活动中，道德风险问题相当普遍。</a:t>
            </a:r>
            <a:r>
              <a:rPr lang="en-US" altLang="zh-CN" dirty="0" smtClean="0"/>
              <a:t>2001</a:t>
            </a:r>
            <a:r>
              <a:rPr lang="zh-CN" altLang="en-US" dirty="0" smtClean="0"/>
              <a:t>年度诺贝尔经济学奖获得者</a:t>
            </a:r>
            <a:r>
              <a:rPr lang="en-US" altLang="zh-CN" dirty="0" smtClean="0"/>
              <a:t>——</a:t>
            </a:r>
            <a:r>
              <a:rPr lang="zh-CN" altLang="en-US" dirty="0" smtClean="0"/>
              <a:t>斯蒂格里茨，在研究保险市场时，发现了一个经典的例子：美国一所大学的学生自行车被盗比率约为</a:t>
            </a:r>
            <a:r>
              <a:rPr lang="en-US" altLang="zh-CN" dirty="0" smtClean="0"/>
              <a:t>10%</a:t>
            </a:r>
            <a:r>
              <a:rPr lang="zh-CN" altLang="en-US" dirty="0" smtClean="0"/>
              <a:t>，有几个有经营头脑的学生发起了一个对自行车的保险，保费为保险标的的 </a:t>
            </a:r>
            <a:r>
              <a:rPr lang="en-US" altLang="zh-CN" dirty="0" smtClean="0"/>
              <a:t>15%</a:t>
            </a:r>
            <a:r>
              <a:rPr lang="zh-CN" altLang="en-US" dirty="0" smtClean="0"/>
              <a:t>。按常理，这几个有经营头脑的学生应获得</a:t>
            </a:r>
            <a:r>
              <a:rPr lang="en-US" altLang="zh-CN" dirty="0" smtClean="0"/>
              <a:t>5%</a:t>
            </a:r>
            <a:r>
              <a:rPr lang="zh-CN" altLang="en-US" dirty="0" smtClean="0"/>
              <a:t>左右的利润。但该保险运作一段时间后，这几个学生发现自行车被盗比率迅速提高到</a:t>
            </a:r>
            <a:r>
              <a:rPr lang="en-US" altLang="zh-CN" dirty="0" smtClean="0"/>
              <a:t>15%</a:t>
            </a:r>
            <a:r>
              <a:rPr lang="zh-CN" altLang="en-US" dirty="0" smtClean="0"/>
              <a:t>以上。造成这种变化的主要原因是自行车投保后学生们对自行车安全防范措施明显减少。在这个例子中，投保的学生由于不完全承担自行车被盗的风险后果，因而采取了对自行车安全防范的不作为行为。而这种不作为的行为，就是道德风险。可以说，只要市场经济存在，道德风险就不可避免。</a:t>
            </a:r>
            <a:endParaRPr lang="zh-CN" altLang="en-US" dirty="0"/>
          </a:p>
        </p:txBody>
      </p:sp>
    </p:spTree>
    <p:extLst>
      <p:ext uri="{BB962C8B-B14F-4D97-AF65-F5344CB8AC3E}">
        <p14:creationId xmlns:p14="http://schemas.microsoft.com/office/powerpoint/2010/main" val="10965827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道德风险的特点</a:t>
            </a:r>
            <a:endParaRPr lang="zh-CN" altLang="en-US" dirty="0"/>
          </a:p>
        </p:txBody>
      </p:sp>
      <p:sp>
        <p:nvSpPr>
          <p:cNvPr id="3" name="内容占位符 2"/>
          <p:cNvSpPr>
            <a:spLocks noGrp="1"/>
          </p:cNvSpPr>
          <p:nvPr>
            <p:ph idx="1"/>
          </p:nvPr>
        </p:nvSpPr>
        <p:spPr/>
        <p:txBody>
          <a:bodyPr>
            <a:normAutofit/>
          </a:bodyPr>
          <a:lstStyle/>
          <a:p>
            <a:r>
              <a:rPr lang="zh-CN" altLang="en-US" dirty="0" smtClean="0"/>
              <a:t>（</a:t>
            </a:r>
            <a:r>
              <a:rPr lang="en-US" altLang="zh-CN" dirty="0" smtClean="0"/>
              <a:t>1</a:t>
            </a:r>
            <a:r>
              <a:rPr lang="zh-CN" altLang="en-US" dirty="0" smtClean="0"/>
              <a:t>）道德风险的客观性</a:t>
            </a:r>
          </a:p>
          <a:p>
            <a:r>
              <a:rPr lang="zh-CN" altLang="en-US" dirty="0" smtClean="0"/>
              <a:t>美国学者威雷特</a:t>
            </a:r>
            <a:r>
              <a:rPr lang="en-US" altLang="zh-CN" dirty="0" smtClean="0"/>
              <a:t>(A. </a:t>
            </a:r>
            <a:r>
              <a:rPr lang="en-US" altLang="zh-CN" dirty="0" err="1" smtClean="0"/>
              <a:t>H.Willett</a:t>
            </a:r>
            <a:r>
              <a:rPr lang="en-US" altLang="zh-CN" dirty="0" smtClean="0"/>
              <a:t>)</a:t>
            </a:r>
            <a:r>
              <a:rPr lang="zh-CN" altLang="en-US" dirty="0" smtClean="0"/>
              <a:t>博士于</a:t>
            </a:r>
            <a:r>
              <a:rPr lang="en-US" altLang="zh-CN" dirty="0" smtClean="0"/>
              <a:t>1901</a:t>
            </a:r>
            <a:r>
              <a:rPr lang="zh-CN" altLang="en-US" dirty="0" smtClean="0"/>
              <a:t>年就曾说过：“风险是关于不愿发生的 事件发生的不确定性的客观体现。”（克劳斯</a:t>
            </a:r>
            <a:r>
              <a:rPr lang="en-US" altLang="zh-CN" dirty="0" smtClean="0"/>
              <a:t>•</a:t>
            </a:r>
            <a:r>
              <a:rPr lang="zh-CN" altLang="en-US" dirty="0" smtClean="0"/>
              <a:t>迈因策尔，</a:t>
            </a:r>
            <a:r>
              <a:rPr lang="en-US" altLang="zh-CN" dirty="0" smtClean="0"/>
              <a:t>1997</a:t>
            </a:r>
            <a:r>
              <a:rPr lang="zh-CN" altLang="en-US" dirty="0" smtClean="0"/>
              <a:t>年）在企业中人与人的关系是现实的、不可改变的，因此道德风险就有存在的可能。所以，企业的道德风险是一种客 观存在，它不能回避并且不以人的意志为转移。</a:t>
            </a:r>
          </a:p>
          <a:p>
            <a:endParaRPr lang="zh-CN" altLang="en-US" dirty="0" smtClean="0"/>
          </a:p>
          <a:p>
            <a:endParaRPr lang="zh-CN" altLang="en-US" dirty="0"/>
          </a:p>
        </p:txBody>
      </p:sp>
    </p:spTree>
    <p:extLst>
      <p:ext uri="{BB962C8B-B14F-4D97-AF65-F5344CB8AC3E}">
        <p14:creationId xmlns:p14="http://schemas.microsoft.com/office/powerpoint/2010/main" val="7488821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0688"/>
            <a:ext cx="8291264" cy="5505475"/>
          </a:xfrm>
        </p:spPr>
        <p:txBody>
          <a:bodyPr/>
          <a:lstStyle/>
          <a:p>
            <a:r>
              <a:rPr lang="en-US" altLang="zh-CN" dirty="0" smtClean="0"/>
              <a:t>【</a:t>
            </a:r>
            <a:r>
              <a:rPr lang="zh-CN" altLang="en-US" dirty="0" smtClean="0"/>
              <a:t>学习目的及要求</a:t>
            </a:r>
            <a:r>
              <a:rPr lang="en-US" altLang="zh-CN" dirty="0" smtClean="0"/>
              <a:t>】</a:t>
            </a:r>
          </a:p>
          <a:p>
            <a:r>
              <a:rPr lang="en-US" altLang="zh-CN" dirty="0" smtClean="0"/>
              <a:t>    </a:t>
            </a:r>
            <a:r>
              <a:rPr lang="zh-CN" altLang="en-US" dirty="0" smtClean="0"/>
              <a:t>通过本章内容的学习，使学生了解道德滑坡的现实、道德风险与选择以及社会道德领域中的囚徒困境现象；理解商业伦理判断及其影响因素；理解企业道德决策中商业伦理的构建模型；掌握企业道德决策中商业伦理的规则设计。</a:t>
            </a:r>
          </a:p>
          <a:p>
            <a:endParaRPr lang="zh-CN" altLang="en-US" dirty="0" smtClean="0"/>
          </a:p>
          <a:p>
            <a:endParaRPr lang="zh-CN" altLang="en-US" dirty="0"/>
          </a:p>
        </p:txBody>
      </p:sp>
    </p:spTree>
    <p:extLst>
      <p:ext uri="{BB962C8B-B14F-4D97-AF65-F5344CB8AC3E}">
        <p14:creationId xmlns:p14="http://schemas.microsoft.com/office/powerpoint/2010/main" val="20416689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68952" cy="6120680"/>
          </a:xfrm>
        </p:spPr>
        <p:txBody>
          <a:bodyPr>
            <a:normAutofit/>
          </a:bodyPr>
          <a:lstStyle/>
          <a:p>
            <a:r>
              <a:rPr lang="zh-CN" altLang="zh-CN" b="1" dirty="0"/>
              <a:t>（</a:t>
            </a:r>
            <a:r>
              <a:rPr lang="en-US" altLang="zh-CN" b="1" dirty="0"/>
              <a:t>2</a:t>
            </a:r>
            <a:r>
              <a:rPr lang="zh-CN" altLang="zh-CN" b="1" dirty="0"/>
              <a:t>）道德风险的隐蔽性和不确定性</a:t>
            </a:r>
          </a:p>
          <a:p>
            <a:r>
              <a:rPr lang="zh-CN" altLang="zh-CN" dirty="0"/>
              <a:t>在企业中，有些人际关系和道德观念不是我们一眼就能够看出的，它们具有一定的隐 蔽性，因此商业道德风险也相应地具有隐蔽性。而这种隐蔽性无疑又增加了商业道德风险的不确定性，使得管理层及所有者在决策中要更加谨慎小心，全面考虑企业面临的各种风险。很多逃废银行债务的企业，明知还不起也要借，例如，许多国有企业决定从银行借款时就没有打算要偿还。</a:t>
            </a:r>
          </a:p>
          <a:p>
            <a:endParaRPr lang="zh-CN" altLang="en-US" dirty="0"/>
          </a:p>
        </p:txBody>
      </p:sp>
    </p:spTree>
    <p:extLst>
      <p:ext uri="{BB962C8B-B14F-4D97-AF65-F5344CB8AC3E}">
        <p14:creationId xmlns:p14="http://schemas.microsoft.com/office/powerpoint/2010/main" val="18511397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3</a:t>
            </a:r>
            <a:r>
              <a:rPr lang="zh-CN" altLang="en-US" dirty="0" smtClean="0"/>
              <a:t>）道德风险的长期性</a:t>
            </a:r>
            <a:endParaRPr lang="zh-CN" altLang="en-US" dirty="0"/>
          </a:p>
        </p:txBody>
      </p:sp>
      <p:sp>
        <p:nvSpPr>
          <p:cNvPr id="3" name="内容占位符 2"/>
          <p:cNvSpPr>
            <a:spLocks noGrp="1"/>
          </p:cNvSpPr>
          <p:nvPr>
            <p:ph idx="1"/>
          </p:nvPr>
        </p:nvSpPr>
        <p:spPr>
          <a:xfrm>
            <a:off x="395536" y="1988840"/>
            <a:ext cx="8291264" cy="4137323"/>
          </a:xfrm>
        </p:spPr>
        <p:txBody>
          <a:bodyPr/>
          <a:lstStyle/>
          <a:p>
            <a:r>
              <a:rPr lang="zh-CN" altLang="en-US" dirty="0" smtClean="0"/>
              <a:t>观念的转变是一个长期的、潜移默化的过程，尤其在当前我国从计划经济向市场经济 转变的这一过程将是长久的阵痛。切实培养银行与企业之间的“契约”规则，建立有效的 信用体系，需要几代人付出努力。</a:t>
            </a:r>
            <a:endParaRPr lang="zh-CN" altLang="en-US" dirty="0"/>
          </a:p>
        </p:txBody>
      </p:sp>
    </p:spTree>
    <p:extLst>
      <p:ext uri="{BB962C8B-B14F-4D97-AF65-F5344CB8AC3E}">
        <p14:creationId xmlns:p14="http://schemas.microsoft.com/office/powerpoint/2010/main" val="33326317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4</a:t>
            </a:r>
            <a:r>
              <a:rPr lang="zh-CN" altLang="en-US" dirty="0" smtClean="0"/>
              <a:t>）道德风险的破坏性</a:t>
            </a:r>
            <a:endParaRPr lang="zh-CN" altLang="en-US" dirty="0"/>
          </a:p>
        </p:txBody>
      </p:sp>
      <p:sp>
        <p:nvSpPr>
          <p:cNvPr id="3" name="内容占位符 2"/>
          <p:cNvSpPr>
            <a:spLocks noGrp="1"/>
          </p:cNvSpPr>
          <p:nvPr>
            <p:ph idx="1"/>
          </p:nvPr>
        </p:nvSpPr>
        <p:spPr/>
        <p:txBody>
          <a:bodyPr/>
          <a:lstStyle/>
          <a:p>
            <a:r>
              <a:rPr lang="zh-CN" altLang="en-US" dirty="0" smtClean="0"/>
              <a:t>思想道德败坏了，事态就会越变越糟。不良资产形成以后，如果企业本着合作的态度，双方的损失将会减少到最低限度；但许多企业在此情况下，往往会选择不闻不问、能躲则躲的方式，使银行耗费大量的人力、物力、财力，也不能弥补所受的损失。</a:t>
            </a:r>
            <a:endParaRPr lang="zh-CN" altLang="en-US" dirty="0"/>
          </a:p>
        </p:txBody>
      </p:sp>
    </p:spTree>
    <p:extLst>
      <p:ext uri="{BB962C8B-B14F-4D97-AF65-F5344CB8AC3E}">
        <p14:creationId xmlns:p14="http://schemas.microsoft.com/office/powerpoint/2010/main" val="19690120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 （</a:t>
            </a:r>
            <a:r>
              <a:rPr lang="en-US" altLang="zh-CN" dirty="0" smtClean="0"/>
              <a:t>5</a:t>
            </a:r>
            <a:r>
              <a:rPr lang="zh-CN" altLang="en-US" dirty="0" smtClean="0"/>
              <a:t>）道德风险的复杂性</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基于系统论的观点，商业道德风险之所以具有复杂性是因为企业的发展涉及人</a:t>
            </a:r>
            <a:r>
              <a:rPr lang="en-US" altLang="zh-CN" dirty="0" smtClean="0"/>
              <a:t>——</a:t>
            </a:r>
            <a:r>
              <a:rPr lang="zh-CN" altLang="en-US" dirty="0" smtClean="0"/>
              <a:t>社会</a:t>
            </a:r>
            <a:r>
              <a:rPr lang="en-US" altLang="zh-CN" dirty="0" smtClean="0"/>
              <a:t>——</a:t>
            </a:r>
            <a:r>
              <a:rPr lang="zh-CN" altLang="en-US" dirty="0" smtClean="0"/>
              <a:t>自然这一复杂系统。在企业中我们不可能脱离人际关系来对企业进行管理，而人际关系的复杂性又决定了道德风险具有复杂性。因而，企业的发展及其成果不仅直接影响经济发展、环境和人民的日常生活，同时，要考虑由于道德风险存在复杂性，企业发展中遇到由于复杂人</a:t>
            </a:r>
            <a:r>
              <a:rPr lang="en-US" altLang="zh-CN" dirty="0" smtClean="0"/>
              <a:t>^</a:t>
            </a:r>
            <a:r>
              <a:rPr lang="zh-CN" altLang="en-US" dirty="0" smtClean="0"/>
              <a:t>关系和道德观念而引起的、给企业带来的、不必要的损失。</a:t>
            </a:r>
            <a:endParaRPr lang="zh-CN" altLang="en-US" dirty="0"/>
          </a:p>
        </p:txBody>
      </p:sp>
    </p:spTree>
    <p:extLst>
      <p:ext uri="{BB962C8B-B14F-4D97-AF65-F5344CB8AC3E}">
        <p14:creationId xmlns:p14="http://schemas.microsoft.com/office/powerpoint/2010/main" val="24490754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6</a:t>
            </a:r>
            <a:r>
              <a:rPr lang="zh-CN" altLang="en-US" dirty="0" smtClean="0"/>
              <a:t>）道德风险的可变性</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在现实社会中人与人之间的关系不是一成不变的，而每个人的道德观念是随时随地 变化的，因此企业中存在的道德风险也会相应地发生变化，也就是说商业道德风险具有可变性。在企业的发展中，管理者要用与时俱进的眼光来看待企业中的道德风险，在日常管理中注意观察人际关系和个人道德观念的变化来规避由于道德风险的变化而带来的损失；同时，管理者可以对员工进行道德观念的培训来提高员工的思想道德从而使企业获益，与此同时企业的管理层和所有者应当起到模范带头作用，遵守对员工的承诺。</a:t>
            </a:r>
            <a:endParaRPr lang="zh-CN" altLang="en-US" dirty="0"/>
          </a:p>
        </p:txBody>
      </p:sp>
    </p:spTree>
    <p:extLst>
      <p:ext uri="{BB962C8B-B14F-4D97-AF65-F5344CB8AC3E}">
        <p14:creationId xmlns:p14="http://schemas.microsoft.com/office/powerpoint/2010/main" val="31615170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商业道德风险产生的原因</a:t>
            </a:r>
            <a:endParaRPr lang="zh-CN" altLang="en-US" dirty="0"/>
          </a:p>
        </p:txBody>
      </p:sp>
      <p:sp>
        <p:nvSpPr>
          <p:cNvPr id="3" name="内容占位符 2"/>
          <p:cNvSpPr>
            <a:spLocks noGrp="1"/>
          </p:cNvSpPr>
          <p:nvPr>
            <p:ph idx="1"/>
          </p:nvPr>
        </p:nvSpPr>
        <p:spPr/>
        <p:txBody>
          <a:bodyPr>
            <a:normAutofit/>
          </a:bodyPr>
          <a:lstStyle/>
          <a:p>
            <a:endParaRPr lang="en-US" altLang="zh-CN" dirty="0" smtClean="0"/>
          </a:p>
          <a:p>
            <a:pPr marL="0" indent="0">
              <a:buNone/>
            </a:pPr>
            <a:r>
              <a:rPr lang="en-US" altLang="zh-CN" dirty="0" smtClean="0"/>
              <a:t>  </a:t>
            </a:r>
            <a:r>
              <a:rPr lang="zh-CN" altLang="en-US" dirty="0" smtClean="0"/>
              <a:t>造成商业道德风险的原因有很多，主要有以下几个方面。</a:t>
            </a:r>
            <a:endParaRPr lang="en-US" altLang="zh-CN" dirty="0" smtClean="0"/>
          </a:p>
          <a:p>
            <a:pPr marL="0" indent="0">
              <a:buNone/>
            </a:pPr>
            <a:endParaRPr lang="en-US" altLang="zh-CN" dirty="0" smtClean="0"/>
          </a:p>
          <a:p>
            <a:r>
              <a:rPr lang="zh-CN" altLang="en-US" dirty="0" smtClean="0"/>
              <a:t> （</a:t>
            </a:r>
            <a:r>
              <a:rPr lang="en-US" altLang="zh-CN" dirty="0" smtClean="0"/>
              <a:t>1</a:t>
            </a:r>
            <a:r>
              <a:rPr lang="zh-CN" altLang="en-US" dirty="0" smtClean="0"/>
              <a:t>）利益驱动性是道德风险产生的前提</a:t>
            </a:r>
          </a:p>
        </p:txBody>
      </p:sp>
    </p:spTree>
    <p:extLst>
      <p:ext uri="{BB962C8B-B14F-4D97-AF65-F5344CB8AC3E}">
        <p14:creationId xmlns:p14="http://schemas.microsoft.com/office/powerpoint/2010/main" val="2106508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根据经济学的经典假设即理性人的假设，人们都是为了自身利益而参与经济活动的，因此人们都希望自己获得的利益更多而付出的成本更少，所以有时候在利益的驱动之下有些人就会违背伦理道德以寻求自身利益的最大化，为企业和社会带来道德风险。所以说，利益驱动性是道德风险产生的前提。</a:t>
            </a:r>
          </a:p>
          <a:p>
            <a:endParaRPr lang="zh-CN" altLang="en-US" dirty="0"/>
          </a:p>
        </p:txBody>
      </p:sp>
    </p:spTree>
    <p:extLst>
      <p:ext uri="{BB962C8B-B14F-4D97-AF65-F5344CB8AC3E}">
        <p14:creationId xmlns:p14="http://schemas.microsoft.com/office/powerpoint/2010/main" val="20737869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a:t>
            </a:r>
            <a:r>
              <a:rPr lang="en-US" altLang="zh-CN" dirty="0" smtClean="0"/>
              <a:t>2</a:t>
            </a:r>
            <a:r>
              <a:rPr lang="zh-CN" altLang="en-US" dirty="0" smtClean="0"/>
              <a:t>）委托代理关系及信息不对称是道德风险产生的关键</a:t>
            </a:r>
            <a:endParaRPr lang="zh-CN" altLang="en-US" dirty="0"/>
          </a:p>
        </p:txBody>
      </p:sp>
      <p:sp>
        <p:nvSpPr>
          <p:cNvPr id="3" name="内容占位符 2"/>
          <p:cNvSpPr>
            <a:spLocks noGrp="1"/>
          </p:cNvSpPr>
          <p:nvPr>
            <p:ph idx="1"/>
          </p:nvPr>
        </p:nvSpPr>
        <p:spPr/>
        <p:txBody>
          <a:bodyPr/>
          <a:lstStyle/>
          <a:p>
            <a:r>
              <a:rPr lang="zh-CN" altLang="en-US" dirty="0" smtClean="0"/>
              <a:t>在现代企业中，委托代理称为所有者与管理者、管理者与员工之间的基本关系，由于他们之间的这种关系，所以就会产生所有者与管理者、管理者与员工之间的信息的不对称。因此有人就会利用他们之间的这种信息不对称来寻求自身的利益，从而为企业带来道德风险。所以说，委托代理关系及信息不对称是道德风险产生的主要原因之一，也是道德风险产生的关键。</a:t>
            </a:r>
            <a:endParaRPr lang="zh-CN" altLang="en-US" dirty="0"/>
          </a:p>
        </p:txBody>
      </p:sp>
    </p:spTree>
    <p:extLst>
      <p:ext uri="{BB962C8B-B14F-4D97-AF65-F5344CB8AC3E}">
        <p14:creationId xmlns:p14="http://schemas.microsoft.com/office/powerpoint/2010/main" val="24567279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a:t>
            </a:r>
            <a:r>
              <a:rPr lang="en-US" altLang="zh-CN" dirty="0" smtClean="0"/>
              <a:t>3</a:t>
            </a:r>
            <a:r>
              <a:rPr lang="zh-CN" altLang="en-US" dirty="0" smtClean="0"/>
              <a:t>）所有权的不完整是道德风险产生的重要原因</a:t>
            </a:r>
            <a:endParaRPr lang="zh-CN" altLang="en-US" dirty="0"/>
          </a:p>
        </p:txBody>
      </p:sp>
      <p:sp>
        <p:nvSpPr>
          <p:cNvPr id="3" name="内容占位符 2"/>
          <p:cNvSpPr>
            <a:spLocks noGrp="1"/>
          </p:cNvSpPr>
          <p:nvPr>
            <p:ph idx="1"/>
          </p:nvPr>
        </p:nvSpPr>
        <p:spPr/>
        <p:txBody>
          <a:bodyPr/>
          <a:lstStyle/>
          <a:p>
            <a:r>
              <a:rPr lang="zh-CN" altLang="en-US" dirty="0" smtClean="0"/>
              <a:t> 在我国经济转轨时期，大量内生系统性风险的产生与积累源于国有产权的不完整性 与同质性。由于所有者缺位，企业的利益由于制度的原因很可能被人（管理者及授权方）瓜分，而由此带来的风险却没有明确的承担者，这最终将损害与企业密切相关的特定群体的利益。因此，所有权的不完整会促使企业中道德风险的产生，使企业面临着巨大的威胁。</a:t>
            </a:r>
            <a:endParaRPr lang="zh-CN" altLang="en-US" dirty="0"/>
          </a:p>
        </p:txBody>
      </p:sp>
    </p:spTree>
    <p:extLst>
      <p:ext uri="{BB962C8B-B14F-4D97-AF65-F5344CB8AC3E}">
        <p14:creationId xmlns:p14="http://schemas.microsoft.com/office/powerpoint/2010/main" val="41847908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363272" cy="2290266"/>
          </a:xfrm>
        </p:spPr>
        <p:txBody>
          <a:bodyPr>
            <a:normAutofit/>
          </a:bodyPr>
          <a:lstStyle/>
          <a:p>
            <a:r>
              <a:rPr lang="zh-CN" altLang="en-US" dirty="0" smtClean="0"/>
              <a:t>（</a:t>
            </a:r>
            <a:r>
              <a:rPr lang="en-US" altLang="zh-CN" dirty="0" smtClean="0"/>
              <a:t>4</a:t>
            </a:r>
            <a:r>
              <a:rPr lang="zh-CN" altLang="en-US" dirty="0" smtClean="0"/>
              <a:t>）企业本身组织结构不合理与组织文化建设滞后是道德风险产生的温床</a:t>
            </a:r>
            <a:endParaRPr lang="zh-CN" altLang="en-US" dirty="0"/>
          </a:p>
        </p:txBody>
      </p:sp>
      <p:sp>
        <p:nvSpPr>
          <p:cNvPr id="3" name="内容占位符 2"/>
          <p:cNvSpPr>
            <a:spLocks noGrp="1"/>
          </p:cNvSpPr>
          <p:nvPr>
            <p:ph idx="1"/>
          </p:nvPr>
        </p:nvSpPr>
        <p:spPr>
          <a:xfrm>
            <a:off x="0" y="3140968"/>
            <a:ext cx="8820472" cy="3384376"/>
          </a:xfrm>
        </p:spPr>
        <p:txBody>
          <a:bodyPr>
            <a:normAutofit/>
          </a:bodyPr>
          <a:lstStyle/>
          <a:p>
            <a:r>
              <a:rPr lang="zh-CN" altLang="en-US" dirty="0" smtClean="0"/>
              <a:t>企业本身组织结构这个问题解决不好，将会造成企业内部有关部门利益的不一致及权责不对等，加剧有关主体在企业利益上的争夺以及对组织预警防范系统和传导机制的破坏。</a:t>
            </a:r>
            <a:endParaRPr lang="zh-CN" altLang="en-US" dirty="0"/>
          </a:p>
        </p:txBody>
      </p:sp>
    </p:spTree>
    <p:extLst>
      <p:ext uri="{BB962C8B-B14F-4D97-AF65-F5344CB8AC3E}">
        <p14:creationId xmlns:p14="http://schemas.microsoft.com/office/powerpoint/2010/main" val="16227303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92696"/>
            <a:ext cx="8291264" cy="5433467"/>
          </a:xfrm>
        </p:spPr>
        <p:txBody>
          <a:bodyPr>
            <a:normAutofit/>
          </a:bodyPr>
          <a:lstStyle/>
          <a:p>
            <a:r>
              <a:rPr lang="en-US" altLang="zh-CN" dirty="0" smtClean="0"/>
              <a:t>【</a:t>
            </a:r>
            <a:r>
              <a:rPr lang="zh-CN" altLang="en-US" dirty="0" smtClean="0"/>
              <a:t>学习重点</a:t>
            </a:r>
            <a:r>
              <a:rPr lang="en-US" altLang="zh-CN" dirty="0" smtClean="0"/>
              <a:t>】</a:t>
            </a:r>
          </a:p>
          <a:p>
            <a:r>
              <a:rPr lang="en-US" altLang="zh-CN" dirty="0" smtClean="0"/>
              <a:t>    1.</a:t>
            </a:r>
            <a:r>
              <a:rPr lang="zh-CN" altLang="en-US" dirty="0" smtClean="0"/>
              <a:t>道德滑坡与囚徒困境。</a:t>
            </a:r>
          </a:p>
          <a:p>
            <a:r>
              <a:rPr lang="zh-CN" altLang="en-US" dirty="0" smtClean="0"/>
              <a:t>    </a:t>
            </a:r>
            <a:r>
              <a:rPr lang="en-US" altLang="zh-CN" dirty="0" smtClean="0"/>
              <a:t>2.</a:t>
            </a:r>
            <a:r>
              <a:rPr lang="zh-CN" altLang="en-US" dirty="0" smtClean="0"/>
              <a:t>企业诚信的内在要求。</a:t>
            </a:r>
          </a:p>
          <a:p>
            <a:r>
              <a:rPr lang="zh-CN" altLang="en-US" dirty="0" smtClean="0"/>
              <a:t>    </a:t>
            </a:r>
            <a:r>
              <a:rPr lang="en-US" altLang="zh-CN" dirty="0" smtClean="0"/>
              <a:t>3.</a:t>
            </a:r>
            <a:r>
              <a:rPr lang="zh-CN" altLang="en-US" dirty="0" smtClean="0"/>
              <a:t>公平与效率兼顾的含义及要求。</a:t>
            </a:r>
          </a:p>
          <a:p>
            <a:r>
              <a:rPr lang="zh-CN" altLang="en-US" dirty="0" smtClean="0"/>
              <a:t>    </a:t>
            </a:r>
            <a:r>
              <a:rPr lang="en-US" altLang="zh-CN" dirty="0" smtClean="0"/>
              <a:t>4.</a:t>
            </a:r>
            <a:r>
              <a:rPr lang="zh-CN" altLang="en-US" dirty="0" smtClean="0"/>
              <a:t>在道德领域中的囚徒困境现象。</a:t>
            </a:r>
          </a:p>
          <a:p>
            <a:r>
              <a:rPr lang="zh-CN" altLang="en-US" dirty="0" smtClean="0"/>
              <a:t>    </a:t>
            </a:r>
            <a:r>
              <a:rPr lang="en-US" altLang="zh-CN" dirty="0" smtClean="0"/>
              <a:t>5.</a:t>
            </a:r>
            <a:r>
              <a:rPr lang="zh-CN" altLang="en-US" dirty="0" smtClean="0"/>
              <a:t>道德风险和逆向选择的关系以及防范方法。</a:t>
            </a:r>
          </a:p>
          <a:p>
            <a:r>
              <a:rPr lang="zh-CN" altLang="en-US" dirty="0" smtClean="0"/>
              <a:t>    </a:t>
            </a:r>
            <a:r>
              <a:rPr lang="en-US" altLang="zh-CN" dirty="0" smtClean="0"/>
              <a:t>6.</a:t>
            </a:r>
            <a:r>
              <a:rPr lang="zh-CN" altLang="en-US" dirty="0" smtClean="0"/>
              <a:t>商业伦理评价理论。</a:t>
            </a:r>
          </a:p>
          <a:p>
            <a:r>
              <a:rPr lang="zh-CN" altLang="en-US" dirty="0" smtClean="0"/>
              <a:t>    </a:t>
            </a:r>
            <a:r>
              <a:rPr lang="en-US" altLang="zh-CN" dirty="0" smtClean="0"/>
              <a:t>7.</a:t>
            </a:r>
            <a:r>
              <a:rPr lang="zh-CN" altLang="en-US" dirty="0" smtClean="0"/>
              <a:t>商业道德决策的主要模型和步骤。</a:t>
            </a:r>
          </a:p>
          <a:p>
            <a:endParaRPr lang="zh-CN" altLang="en-US" dirty="0"/>
          </a:p>
        </p:txBody>
      </p:sp>
    </p:spTree>
    <p:extLst>
      <p:ext uri="{BB962C8B-B14F-4D97-AF65-F5344CB8AC3E}">
        <p14:creationId xmlns:p14="http://schemas.microsoft.com/office/powerpoint/2010/main" val="430980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92696"/>
            <a:ext cx="8147248" cy="5433467"/>
          </a:xfrm>
        </p:spPr>
        <p:txBody>
          <a:bodyPr>
            <a:normAutofit/>
          </a:bodyPr>
          <a:lstStyle/>
          <a:p>
            <a:r>
              <a:rPr lang="zh-CN" altLang="en-US" dirty="0" smtClean="0"/>
              <a:t>有关主体在企业利益上的争夺会导致道德的约束作用降低，组织预警防范系统和传导机制的破坏将会使组织的内部控制系统形同虚设。</a:t>
            </a:r>
          </a:p>
          <a:p>
            <a:r>
              <a:rPr lang="zh-CN" altLang="en-US" dirty="0" smtClean="0"/>
              <a:t>而在我国企业又不注重商业诚信文化的建设，往往员工的价值观会与企业的目标发生冲突，使企业遭受由于道德风险带来的损失。因此，企业本身组织结构不合理与组织文化建设滞后是道德风险产生的温床。</a:t>
            </a:r>
          </a:p>
          <a:p>
            <a:endParaRPr lang="zh-CN" altLang="en-US" dirty="0"/>
          </a:p>
        </p:txBody>
      </p:sp>
    </p:spTree>
    <p:extLst>
      <p:ext uri="{BB962C8B-B14F-4D97-AF65-F5344CB8AC3E}">
        <p14:creationId xmlns:p14="http://schemas.microsoft.com/office/powerpoint/2010/main" val="32605893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a:t>
            </a:r>
            <a:r>
              <a:rPr lang="en-US" altLang="zh-CN" dirty="0" smtClean="0"/>
              <a:t>5</a:t>
            </a:r>
            <a:r>
              <a:rPr lang="zh-CN" altLang="en-US" dirty="0" smtClean="0"/>
              <a:t>）不完全市场竞争的体制弊端为道德风险产生提供了便利</a:t>
            </a:r>
            <a:endParaRPr lang="zh-CN" altLang="en-US" dirty="0"/>
          </a:p>
        </p:txBody>
      </p:sp>
      <p:sp>
        <p:nvSpPr>
          <p:cNvPr id="3" name="内容占位符 2"/>
          <p:cNvSpPr>
            <a:spLocks noGrp="1"/>
          </p:cNvSpPr>
          <p:nvPr>
            <p:ph idx="1"/>
          </p:nvPr>
        </p:nvSpPr>
        <p:spPr/>
        <p:txBody>
          <a:bodyPr>
            <a:normAutofit/>
          </a:bodyPr>
          <a:lstStyle/>
          <a:p>
            <a:r>
              <a:rPr lang="zh-CN" altLang="en-US" dirty="0" smtClean="0"/>
              <a:t>不完全竞争市场是一种比较常见的市场结构。在不完全竞争市场下，供方可能会采取种种手段（如产量领导、价格领导、联合定产、联合定价、串谋等</a:t>
            </a:r>
            <a:r>
              <a:rPr lang="en-US" altLang="zh-CN" dirty="0" smtClean="0"/>
              <a:t>)</a:t>
            </a:r>
            <a:r>
              <a:rPr lang="zh-CN" altLang="en-US" dirty="0" smtClean="0"/>
              <a:t>来谋求个体或行业利益的最大化。</a:t>
            </a:r>
            <a:endParaRPr lang="zh-CN" altLang="en-US" dirty="0"/>
          </a:p>
        </p:txBody>
      </p:sp>
    </p:spTree>
    <p:extLst>
      <p:ext uri="{BB962C8B-B14F-4D97-AF65-F5344CB8AC3E}">
        <p14:creationId xmlns:p14="http://schemas.microsoft.com/office/powerpoint/2010/main" val="37311288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92696"/>
            <a:ext cx="8147248" cy="5433467"/>
          </a:xfrm>
        </p:spPr>
        <p:txBody>
          <a:bodyPr/>
          <a:lstStyle/>
          <a:p>
            <a:r>
              <a:rPr lang="zh-CN" altLang="en-US" dirty="0" smtClean="0"/>
              <a:t>不完全竞争市场会导致竞争的不公平性。竞争的作用在于它能产生诸如代理人努力程度等信息。而在不公平的竞争下，信息会被扭曲，而且竞争越不公平，信息被扭曲的程度越大，这会导致业已存在的信息不对称问题更加严重，从而使道德风险的产生更加隐蔽，因而企业的代理人做出不伦理行为的胆子就越大，道德风险产生的可能性也就越大。</a:t>
            </a:r>
          </a:p>
          <a:p>
            <a:endParaRPr lang="zh-CN" altLang="en-US" dirty="0"/>
          </a:p>
        </p:txBody>
      </p:sp>
    </p:spTree>
    <p:extLst>
      <p:ext uri="{BB962C8B-B14F-4D97-AF65-F5344CB8AC3E}">
        <p14:creationId xmlns:p14="http://schemas.microsoft.com/office/powerpoint/2010/main" val="32923388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a:t>
            </a:r>
            <a:r>
              <a:rPr lang="en-US" altLang="zh-CN" dirty="0" smtClean="0"/>
              <a:t>6</a:t>
            </a:r>
            <a:r>
              <a:rPr lang="zh-CN" altLang="en-US" dirty="0" smtClean="0"/>
              <a:t>）地理区域和历史文化的差异也是道德风险产生的主要原因</a:t>
            </a:r>
            <a:endParaRPr lang="zh-CN" altLang="en-US" dirty="0"/>
          </a:p>
        </p:txBody>
      </p:sp>
      <p:sp>
        <p:nvSpPr>
          <p:cNvPr id="3" name="内容占位符 2"/>
          <p:cNvSpPr>
            <a:spLocks noGrp="1"/>
          </p:cNvSpPr>
          <p:nvPr>
            <p:ph idx="1"/>
          </p:nvPr>
        </p:nvSpPr>
        <p:spPr>
          <a:xfrm>
            <a:off x="467544" y="1988840"/>
            <a:ext cx="8219256" cy="4137323"/>
          </a:xfrm>
        </p:spPr>
        <p:txBody>
          <a:bodyPr/>
          <a:lstStyle/>
          <a:p>
            <a:r>
              <a:rPr lang="zh-CN" altLang="en-US" dirty="0" smtClean="0"/>
              <a:t>由于世界各国所处地理区域不同，历史文化发展差异不平衡，道德风险的爆发体现不同的差别，特别是跨国、跨地区公司更加容易产生道德风险。</a:t>
            </a:r>
            <a:endParaRPr lang="zh-CN" altLang="en-US" dirty="0"/>
          </a:p>
        </p:txBody>
      </p:sp>
    </p:spTree>
    <p:extLst>
      <p:ext uri="{BB962C8B-B14F-4D97-AF65-F5344CB8AC3E}">
        <p14:creationId xmlns:p14="http://schemas.microsoft.com/office/powerpoint/2010/main" val="3883608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（二）逆向选择含义与表现</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逆向选择概念及存在市场</a:t>
            </a:r>
          </a:p>
          <a:p>
            <a:r>
              <a:rPr lang="zh-CN" altLang="en-US" dirty="0" smtClean="0"/>
              <a:t>“逆向选择”是指由于信息不对称所造成的市场资源配置扭曲现象。具体而言，市场交易的一方如果能够利用多于另一方的信息使自己受益而对方受损时，信息劣势的一方便难以顺利地做出买卖决策，于是价格便随之扭曲，并失去了平衡供求、促成交易的作用，进而导致市场效率的降低。</a:t>
            </a:r>
          </a:p>
          <a:p>
            <a:endParaRPr lang="zh-CN" altLang="en-US" dirty="0"/>
          </a:p>
        </p:txBody>
      </p:sp>
    </p:spTree>
    <p:extLst>
      <p:ext uri="{BB962C8B-B14F-4D97-AF65-F5344CB8AC3E}">
        <p14:creationId xmlns:p14="http://schemas.microsoft.com/office/powerpoint/2010/main" val="27048689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19256" cy="5577483"/>
          </a:xfrm>
        </p:spPr>
        <p:txBody>
          <a:bodyPr/>
          <a:lstStyle/>
          <a:p>
            <a:r>
              <a:rPr lang="zh-CN" altLang="en-US" dirty="0" smtClean="0"/>
              <a:t>在现实的经济生活中，存在着一些和常规不一致的现象。按常规降低商品的价格，该商品的需求量就会增加；提高商品的价格，该商品的供给量就会增加。但是，由于信息的不完全性和机会主义行为，有时候，降低商品的价格，消费者也不会做出增加购买的选择；提高价格，生产者也不会增加供给的现象。这种“逆向选择”行为经常存在于二手市场和保险市场。</a:t>
            </a:r>
            <a:endParaRPr lang="zh-CN" altLang="en-US" dirty="0"/>
          </a:p>
        </p:txBody>
      </p:sp>
    </p:spTree>
    <p:extLst>
      <p:ext uri="{BB962C8B-B14F-4D97-AF65-F5344CB8AC3E}">
        <p14:creationId xmlns:p14="http://schemas.microsoft.com/office/powerpoint/2010/main" val="25087344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逆向选择模型与“柠檬”理论</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乔治</a:t>
            </a:r>
            <a:r>
              <a:rPr lang="en-US" altLang="zh-CN" dirty="0" smtClean="0"/>
              <a:t>•</a:t>
            </a:r>
            <a:r>
              <a:rPr lang="zh-CN" altLang="en-US" dirty="0" smtClean="0"/>
              <a:t>阿克劳夫</a:t>
            </a:r>
            <a:r>
              <a:rPr lang="en-US" altLang="zh-CN" dirty="0" smtClean="0"/>
              <a:t>(George </a:t>
            </a:r>
            <a:r>
              <a:rPr lang="en-US" altLang="zh-CN" dirty="0" err="1" smtClean="0"/>
              <a:t>Akerlof</a:t>
            </a:r>
            <a:r>
              <a:rPr lang="en-US" altLang="zh-CN" dirty="0" smtClean="0"/>
              <a:t>)</a:t>
            </a:r>
            <a:r>
              <a:rPr lang="zh-CN" altLang="en-US" dirty="0" smtClean="0"/>
              <a:t>在</a:t>
            </a:r>
            <a:r>
              <a:rPr lang="en-US" altLang="zh-CN" dirty="0" smtClean="0"/>
              <a:t>1970</a:t>
            </a:r>
            <a:r>
              <a:rPr lang="zh-CN" altLang="en-US" dirty="0" smtClean="0"/>
              <a:t>年发表了名为</a:t>
            </a:r>
            <a:r>
              <a:rPr lang="en-US" altLang="zh-CN" dirty="0" smtClean="0"/>
              <a:t>《</a:t>
            </a:r>
            <a:r>
              <a:rPr lang="zh-CN" altLang="en-US" dirty="0" smtClean="0"/>
              <a:t>柠檬市场：质量不确定性 和市场机制</a:t>
            </a:r>
            <a:r>
              <a:rPr lang="en-US" altLang="zh-CN" dirty="0" smtClean="0"/>
              <a:t>》</a:t>
            </a:r>
            <a:r>
              <a:rPr lang="zh-CN" altLang="en-US" dirty="0" smtClean="0"/>
              <a:t>的论文</a:t>
            </a:r>
            <a:r>
              <a:rPr lang="en-US" altLang="zh-CN" dirty="0" smtClean="0"/>
              <a:t>,</a:t>
            </a:r>
            <a:r>
              <a:rPr lang="zh-CN" altLang="en-US" dirty="0" smtClean="0"/>
              <a:t>被公认为是信息经济学中最重要的开创性文献。在美国俚语中，“柠檬”俗称“次品”，这篇研究次品市场的论文因为浅显而先后被三四份杂志退稿。然而，乔治</a:t>
            </a:r>
            <a:r>
              <a:rPr lang="en-US" altLang="zh-CN" dirty="0" smtClean="0"/>
              <a:t>•</a:t>
            </a:r>
            <a:r>
              <a:rPr lang="zh-CN" altLang="en-US" dirty="0" smtClean="0"/>
              <a:t>阿克劳夫在这篇论文中提出的逆向选择理论揭示了看似简单实际上又非常深刻的 经济学道理。逆向选择问题来自买者和卖者有关车的质量信息不对称的现象。</a:t>
            </a:r>
            <a:endParaRPr lang="zh-CN" altLang="en-US" dirty="0"/>
          </a:p>
        </p:txBody>
      </p:sp>
    </p:spTree>
    <p:extLst>
      <p:ext uri="{BB962C8B-B14F-4D97-AF65-F5344CB8AC3E}">
        <p14:creationId xmlns:p14="http://schemas.microsoft.com/office/powerpoint/2010/main" val="2345605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548680"/>
            <a:ext cx="8363272" cy="5577483"/>
          </a:xfrm>
        </p:spPr>
        <p:txBody>
          <a:bodyPr>
            <a:normAutofit/>
          </a:bodyPr>
          <a:lstStyle/>
          <a:p>
            <a:r>
              <a:rPr lang="zh-CN" altLang="en-US" dirty="0" smtClean="0"/>
              <a:t>在旧车市场，卖者知道车的真实质量，而买者不知道。这样卖者就会以次充好，买者也不傻</a:t>
            </a:r>
            <a:r>
              <a:rPr lang="en-US" altLang="zh-CN" dirty="0" smtClean="0"/>
              <a:t>,</a:t>
            </a:r>
            <a:r>
              <a:rPr lang="zh-CN" altLang="en-US" dirty="0" smtClean="0"/>
              <a:t>尽管他们不能了解旧车的真实质量，只知道车的平均质量，按平均质量出中等价格，这样一来，那些高于中等价的上等旧车就可能会退出市场。接下来的演绎是，由于上等车退出市场，买者会继续降低估价，次上等车会退出市场；演绎的最后结果是：市场上成了破烂车的展览馆，极端的情况是一辆车都不成交。现实的情况是，社会成交量小于实际均衡量。这个过程称为逆向选择。</a:t>
            </a:r>
            <a:endParaRPr lang="zh-CN" altLang="en-US" dirty="0"/>
          </a:p>
        </p:txBody>
      </p:sp>
    </p:spTree>
    <p:extLst>
      <p:ext uri="{BB962C8B-B14F-4D97-AF65-F5344CB8AC3E}">
        <p14:creationId xmlns:p14="http://schemas.microsoft.com/office/powerpoint/2010/main" val="39908716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04664"/>
            <a:ext cx="8291264" cy="5721499"/>
          </a:xfrm>
        </p:spPr>
        <p:txBody>
          <a:bodyPr/>
          <a:lstStyle/>
          <a:p>
            <a:r>
              <a:rPr lang="zh-CN" altLang="en-US" dirty="0" smtClean="0"/>
              <a:t>为更加清楚地说明逆向选择模型。可以考虑最简单的情况，假定卖者出售的旧车有两种可能类型：</a:t>
            </a:r>
            <a:endParaRPr lang="en-US" altLang="zh-CN" dirty="0" smtClean="0"/>
          </a:p>
          <a:p>
            <a:r>
              <a:rPr lang="zh-CN" altLang="en-US" dirty="0" smtClean="0"/>
              <a:t> </a:t>
            </a:r>
            <a:r>
              <a:rPr lang="en-US" altLang="zh-CN" dirty="0" smtClean="0"/>
              <a:t>1.X =6000(</a:t>
            </a:r>
            <a:r>
              <a:rPr lang="zh-CN" altLang="en-US" dirty="0" smtClean="0"/>
              <a:t>高质量）和</a:t>
            </a:r>
            <a:r>
              <a:rPr lang="en-US" altLang="zh-CN" dirty="0" smtClean="0"/>
              <a:t>Y=2000(</a:t>
            </a:r>
            <a:r>
              <a:rPr lang="zh-CN" altLang="en-US" dirty="0" smtClean="0"/>
              <a:t>低质量），每一种车的概率分别是</a:t>
            </a:r>
            <a:r>
              <a:rPr lang="en-US" altLang="zh-CN" dirty="0" smtClean="0"/>
              <a:t>1/2</a:t>
            </a:r>
            <a:r>
              <a:rPr lang="zh-CN" altLang="en-US" dirty="0" smtClean="0"/>
              <a:t>；</a:t>
            </a:r>
          </a:p>
          <a:p>
            <a:r>
              <a:rPr lang="zh-CN" altLang="en-US" dirty="0" smtClean="0"/>
              <a:t>    </a:t>
            </a:r>
            <a:r>
              <a:rPr lang="en-US" altLang="zh-CN" dirty="0" smtClean="0"/>
              <a:t>2.</a:t>
            </a:r>
            <a:r>
              <a:rPr lang="zh-CN" altLang="en-US" dirty="0" smtClean="0"/>
              <a:t>买卖双方有相同的偏好且对车的评价等于车的质量。</a:t>
            </a:r>
          </a:p>
          <a:p>
            <a:endParaRPr lang="zh-CN" altLang="en-US" dirty="0"/>
          </a:p>
        </p:txBody>
      </p:sp>
    </p:spTree>
    <p:extLst>
      <p:ext uri="{BB962C8B-B14F-4D97-AF65-F5344CB8AC3E}">
        <p14:creationId xmlns:p14="http://schemas.microsoft.com/office/powerpoint/2010/main" val="19776403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04664"/>
            <a:ext cx="8291264" cy="5721499"/>
          </a:xfrm>
        </p:spPr>
        <p:txBody>
          <a:bodyPr>
            <a:normAutofit/>
          </a:bodyPr>
          <a:lstStyle/>
          <a:p>
            <a:r>
              <a:rPr lang="zh-CN" altLang="en-US" dirty="0" smtClean="0"/>
              <a:t>显然，如果买者知道车的质量，均衡价格</a:t>
            </a:r>
            <a:r>
              <a:rPr lang="en-US" altLang="zh-CN" dirty="0" smtClean="0"/>
              <a:t>P=6000(</a:t>
            </a:r>
            <a:r>
              <a:rPr lang="zh-CN" altLang="en-US" dirty="0" smtClean="0"/>
              <a:t>高质量）或</a:t>
            </a:r>
            <a:r>
              <a:rPr lang="en-US" altLang="zh-CN" dirty="0" smtClean="0"/>
              <a:t>P =2000(</a:t>
            </a:r>
            <a:r>
              <a:rPr lang="zh-CN" altLang="en-US" dirty="0" smtClean="0"/>
              <a:t>低质量）。买者不知道车的真实质量，如果两类车都进入市场，车的平均质量</a:t>
            </a:r>
            <a:r>
              <a:rPr lang="en-US" altLang="zh-CN" dirty="0" smtClean="0"/>
              <a:t>E(0) =4000</a:t>
            </a:r>
            <a:r>
              <a:rPr lang="zh-CN" altLang="en-US" dirty="0" smtClean="0"/>
              <a:t>，由于买者不敢保证出高价就能买到高质量</a:t>
            </a:r>
            <a:r>
              <a:rPr lang="en-US" altLang="zh-CN" dirty="0" smtClean="0"/>
              <a:t>X=6000</a:t>
            </a:r>
            <a:r>
              <a:rPr lang="zh-CN" altLang="en-US" dirty="0" smtClean="0"/>
              <a:t>的车，所以愿意出的最高价格</a:t>
            </a:r>
            <a:r>
              <a:rPr lang="en-US" altLang="zh-CN" dirty="0" smtClean="0"/>
              <a:t>P =4000</a:t>
            </a:r>
            <a:r>
              <a:rPr lang="zh-CN" altLang="en-US" dirty="0" smtClean="0"/>
              <a:t>，希望能够 买到</a:t>
            </a:r>
            <a:r>
              <a:rPr lang="en-US" altLang="zh-CN" dirty="0" smtClean="0"/>
              <a:t>X=6000</a:t>
            </a:r>
            <a:r>
              <a:rPr lang="zh-CN" altLang="en-US" dirty="0" smtClean="0"/>
              <a:t>的车。但在此价格下，高质量车的卖者将退出市场，只有低质量车</a:t>
            </a:r>
            <a:r>
              <a:rPr lang="en-US" altLang="zh-CN" dirty="0" smtClean="0"/>
              <a:t>Y=2000</a:t>
            </a:r>
            <a:r>
              <a:rPr lang="zh-CN" altLang="en-US" dirty="0" smtClean="0"/>
              <a:t>的卖者愿意出售。买者知道高质量的车退出以后，市场上剩下的一定是低质量的卖者。</a:t>
            </a:r>
            <a:endParaRPr lang="zh-CN" altLang="en-US" dirty="0"/>
          </a:p>
        </p:txBody>
      </p:sp>
    </p:spTree>
    <p:extLst>
      <p:ext uri="{BB962C8B-B14F-4D97-AF65-F5344CB8AC3E}">
        <p14:creationId xmlns:p14="http://schemas.microsoft.com/office/powerpoint/2010/main" val="2331550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16632"/>
            <a:ext cx="8424936" cy="6336704"/>
          </a:xfrm>
        </p:spPr>
        <p:txBody>
          <a:bodyPr>
            <a:normAutofit/>
          </a:bodyPr>
          <a:lstStyle/>
          <a:p>
            <a:r>
              <a:rPr lang="en-US" altLang="zh-CN" dirty="0" smtClean="0"/>
              <a:t>【</a:t>
            </a:r>
            <a:r>
              <a:rPr lang="zh-CN" altLang="en-US" dirty="0" smtClean="0"/>
              <a:t>引例</a:t>
            </a:r>
            <a:r>
              <a:rPr lang="en-US" altLang="zh-CN" dirty="0" smtClean="0"/>
              <a:t>4-1】</a:t>
            </a:r>
          </a:p>
          <a:p>
            <a:r>
              <a:rPr lang="zh-CN" altLang="en-US" dirty="0" smtClean="0"/>
              <a:t>安全与损益：商业伦理的思考</a:t>
            </a:r>
          </a:p>
          <a:p>
            <a:r>
              <a:rPr lang="zh-CN" altLang="en-US" dirty="0" smtClean="0"/>
              <a:t>（</a:t>
            </a:r>
            <a:r>
              <a:rPr lang="en-US" altLang="zh-CN" dirty="0" smtClean="0"/>
              <a:t>1</a:t>
            </a:r>
            <a:r>
              <a:rPr lang="zh-CN" altLang="en-US" dirty="0" smtClean="0"/>
              <a:t>）</a:t>
            </a:r>
            <a:r>
              <a:rPr lang="en-US" altLang="zh-CN" dirty="0" smtClean="0"/>
              <a:t>1978</a:t>
            </a:r>
            <a:r>
              <a:rPr lang="zh-CN" altLang="en-US" dirty="0" smtClean="0"/>
              <a:t>年，三名美国少女乘坐福特汽车公司</a:t>
            </a:r>
            <a:r>
              <a:rPr lang="en-US" altLang="zh-CN" dirty="0" smtClean="0"/>
              <a:t>1973</a:t>
            </a:r>
            <a:r>
              <a:rPr lang="zh-CN" altLang="en-US" dirty="0" smtClean="0"/>
              <a:t>年出品的</a:t>
            </a:r>
            <a:r>
              <a:rPr lang="en-US" altLang="zh-CN" dirty="0" smtClean="0"/>
              <a:t>Pinto</a:t>
            </a:r>
            <a:r>
              <a:rPr lang="zh-CN" altLang="en-US" dirty="0" smtClean="0"/>
              <a:t>牌轿车出行时被另一辆车撞击其汽车尾部，汽车起火后三位少女被烧死。福特汽车公司因</a:t>
            </a:r>
            <a:r>
              <a:rPr lang="en-US" altLang="zh-CN" dirty="0" smtClean="0"/>
              <a:t>Pinto</a:t>
            </a:r>
            <a:r>
              <a:rPr lang="zh-CN" altLang="en-US" dirty="0" smtClean="0"/>
              <a:t>汽 车存在的安全问题被控过失杀人，尽管最后陪审团认定公司没有犯罪，但人们普遍认为公司负有道德责任。</a:t>
            </a:r>
          </a:p>
        </p:txBody>
      </p:sp>
    </p:spTree>
    <p:extLst>
      <p:ext uri="{BB962C8B-B14F-4D97-AF65-F5344CB8AC3E}">
        <p14:creationId xmlns:p14="http://schemas.microsoft.com/office/powerpoint/2010/main" val="12144660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700808"/>
            <a:ext cx="8219256" cy="4425355"/>
          </a:xfrm>
        </p:spPr>
        <p:txBody>
          <a:bodyPr/>
          <a:lstStyle/>
          <a:p>
            <a:r>
              <a:rPr lang="zh-CN" altLang="en-US" dirty="0" smtClean="0"/>
              <a:t>唯一的均衡价格是</a:t>
            </a:r>
            <a:r>
              <a:rPr lang="en-US" altLang="zh-CN" dirty="0" smtClean="0"/>
              <a:t>P=2000</a:t>
            </a:r>
            <a:r>
              <a:rPr lang="zh-CN" altLang="en-US" dirty="0" smtClean="0"/>
              <a:t>，只有低质量的车成交，高质量的车退出市场。如果市场上是 </a:t>
            </a:r>
            <a:r>
              <a:rPr lang="en-US" altLang="zh-CN" dirty="0" smtClean="0"/>
              <a:t>X=6000</a:t>
            </a:r>
            <a:r>
              <a:rPr lang="zh-CN" altLang="en-US" dirty="0" smtClean="0"/>
              <a:t>到</a:t>
            </a:r>
            <a:r>
              <a:rPr lang="en-US" altLang="zh-CN" dirty="0" smtClean="0"/>
              <a:t>Y=2000</a:t>
            </a:r>
            <a:r>
              <a:rPr lang="zh-CN" altLang="en-US" dirty="0" smtClean="0"/>
              <a:t>的连续分布，尽管推理稍微复杂一些，但同样证明这一理论。</a:t>
            </a:r>
            <a:endParaRPr lang="zh-CN" altLang="en-US" dirty="0"/>
          </a:p>
        </p:txBody>
      </p:sp>
    </p:spTree>
    <p:extLst>
      <p:ext uri="{BB962C8B-B14F-4D97-AF65-F5344CB8AC3E}">
        <p14:creationId xmlns:p14="http://schemas.microsoft.com/office/powerpoint/2010/main" val="37987209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这个例子尽管简单，但给出了逆向选择的基本含义。</a:t>
            </a:r>
            <a:endParaRPr lang="zh-CN" altLang="en-US" dirty="0"/>
          </a:p>
        </p:txBody>
      </p:sp>
      <p:sp>
        <p:nvSpPr>
          <p:cNvPr id="3" name="内容占位符 2"/>
          <p:cNvSpPr>
            <a:spLocks noGrp="1"/>
          </p:cNvSpPr>
          <p:nvPr>
            <p:ph idx="1"/>
          </p:nvPr>
        </p:nvSpPr>
        <p:spPr/>
        <p:txBody>
          <a:bodyPr/>
          <a:lstStyle/>
          <a:p>
            <a:r>
              <a:rPr lang="zh-CN" altLang="en-US" dirty="0" smtClean="0"/>
              <a:t> </a:t>
            </a:r>
            <a:r>
              <a:rPr lang="en-US" altLang="zh-CN" dirty="0" smtClean="0"/>
              <a:t>1.</a:t>
            </a:r>
            <a:r>
              <a:rPr lang="zh-CN" altLang="en-US" dirty="0" smtClean="0"/>
              <a:t>在信息不对称的情况下，市场的运行可能是无效率的，因为在上述模型中，有买主愿出高价购买好车，市场</a:t>
            </a:r>
            <a:r>
              <a:rPr lang="en-US" altLang="zh-CN" dirty="0" smtClean="0"/>
              <a:t>——“</a:t>
            </a:r>
            <a:r>
              <a:rPr lang="zh-CN" altLang="en-US" dirty="0" smtClean="0"/>
              <a:t>看不见的手”并没有实现将好车从卖主手里转移到需要 的买主手中。市场调节下供给和需求是总能在一定价位上满足买卖双方的意愿的传统经 济学的理论失灵了。</a:t>
            </a:r>
            <a:endParaRPr lang="zh-CN" altLang="en-US" dirty="0"/>
          </a:p>
        </p:txBody>
      </p:sp>
    </p:spTree>
    <p:extLst>
      <p:ext uri="{BB962C8B-B14F-4D97-AF65-F5344CB8AC3E}">
        <p14:creationId xmlns:p14="http://schemas.microsoft.com/office/powerpoint/2010/main" val="479569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96752"/>
            <a:ext cx="8219256" cy="4929411"/>
          </a:xfrm>
        </p:spPr>
        <p:txBody>
          <a:bodyPr/>
          <a:lstStyle/>
          <a:p>
            <a:r>
              <a:rPr lang="en-US" altLang="zh-CN" dirty="0" smtClean="0"/>
              <a:t>2.</a:t>
            </a:r>
            <a:r>
              <a:rPr lang="zh-CN" altLang="en-US" dirty="0" smtClean="0"/>
              <a:t>这种“市场失灵”具有“逆向选择”的特征，即市场上只剩下次品，也就是形成了人们通常所说的“劣币驱逐良币”效应。传统市场的竞争机制导出的结论是</a:t>
            </a:r>
            <a:r>
              <a:rPr lang="en-US" altLang="zh-CN" dirty="0" smtClean="0"/>
              <a:t>——“</a:t>
            </a:r>
            <a:r>
              <a:rPr lang="zh-CN" altLang="en-US" dirty="0" smtClean="0"/>
              <a:t>良币驱逐劣币” 或“优胜劣汰可是，信息不对称导出的是相反的结论</a:t>
            </a:r>
            <a:r>
              <a:rPr lang="en-US" altLang="zh-CN" dirty="0" smtClean="0"/>
              <a:t>——“</a:t>
            </a:r>
            <a:r>
              <a:rPr lang="zh-CN" altLang="en-US" dirty="0" smtClean="0"/>
              <a:t>劣币驱逐良币”或“劣胜优汰”。</a:t>
            </a:r>
            <a:endParaRPr lang="zh-CN" altLang="en-US" dirty="0"/>
          </a:p>
        </p:txBody>
      </p:sp>
    </p:spTree>
    <p:extLst>
      <p:ext uri="{BB962C8B-B14F-4D97-AF65-F5344CB8AC3E}">
        <p14:creationId xmlns:p14="http://schemas.microsoft.com/office/powerpoint/2010/main" val="38804754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363272" cy="5649491"/>
          </a:xfrm>
        </p:spPr>
        <p:txBody>
          <a:bodyPr>
            <a:normAutofit/>
          </a:bodyPr>
          <a:lstStyle/>
          <a:p>
            <a:r>
              <a:rPr lang="zh-CN" altLang="en-US" dirty="0" smtClean="0"/>
              <a:t> </a:t>
            </a:r>
            <a:r>
              <a:rPr lang="en-US" altLang="zh-CN" dirty="0" smtClean="0"/>
              <a:t>【</a:t>
            </a:r>
            <a:r>
              <a:rPr lang="zh-CN" altLang="en-US" dirty="0" smtClean="0"/>
              <a:t>引例</a:t>
            </a:r>
            <a:r>
              <a:rPr lang="en-US" altLang="zh-CN" dirty="0" smtClean="0"/>
              <a:t>4-3】 </a:t>
            </a:r>
          </a:p>
          <a:p>
            <a:pPr marL="0" indent="0">
              <a:buNone/>
            </a:pPr>
            <a:r>
              <a:rPr lang="zh-CN" altLang="en-US" dirty="0" smtClean="0"/>
              <a:t>        奥巴马痛斥华尔街金融企业高额分红</a:t>
            </a:r>
            <a:endParaRPr lang="en-US" altLang="zh-CN" dirty="0" smtClean="0"/>
          </a:p>
          <a:p>
            <a:pPr marL="0" indent="0">
              <a:buNone/>
            </a:pPr>
            <a:r>
              <a:rPr lang="zh-CN" altLang="en-US" dirty="0" smtClean="0"/>
              <a:t>美国总统奥巴马于</a:t>
            </a:r>
            <a:r>
              <a:rPr lang="en-US" altLang="zh-CN" dirty="0" smtClean="0"/>
              <a:t>2009</a:t>
            </a:r>
            <a:r>
              <a:rPr lang="zh-CN" altLang="en-US" dirty="0" smtClean="0"/>
              <a:t>年</a:t>
            </a:r>
            <a:r>
              <a:rPr lang="en-US" altLang="zh-CN" dirty="0" smtClean="0"/>
              <a:t>1</a:t>
            </a:r>
            <a:r>
              <a:rPr lang="zh-CN" altLang="en-US" dirty="0" smtClean="0"/>
              <a:t>月</a:t>
            </a:r>
            <a:r>
              <a:rPr lang="en-US" altLang="zh-CN" dirty="0" smtClean="0"/>
              <a:t>29</a:t>
            </a:r>
            <a:r>
              <a:rPr lang="zh-CN" altLang="en-US" dirty="0" smtClean="0"/>
              <a:t>日说，在美国纳税人出钱拯救金融业之时，华尔街的金融企业仍向员工发放近</a:t>
            </a:r>
            <a:r>
              <a:rPr lang="en-US" altLang="zh-CN" dirty="0" smtClean="0"/>
              <a:t>200</a:t>
            </a:r>
            <a:r>
              <a:rPr lang="zh-CN" altLang="en-US" dirty="0" smtClean="0"/>
              <a:t>亿美元的高额分红，这是一种非常不负责任的“可耻行为”。华尔街高管享受的高薪一直遭人垢病。</a:t>
            </a:r>
          </a:p>
          <a:p>
            <a:pPr marL="0" indent="0">
              <a:buNone/>
            </a:pPr>
            <a:endParaRPr lang="zh-CN" altLang="en-US" dirty="0" smtClean="0"/>
          </a:p>
          <a:p>
            <a:endParaRPr lang="zh-CN" altLang="en-US" dirty="0"/>
          </a:p>
        </p:txBody>
      </p:sp>
    </p:spTree>
    <p:extLst>
      <p:ext uri="{BB962C8B-B14F-4D97-AF65-F5344CB8AC3E}">
        <p14:creationId xmlns:p14="http://schemas.microsoft.com/office/powerpoint/2010/main" val="25931137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363272" cy="5721499"/>
          </a:xfrm>
        </p:spPr>
        <p:txBody>
          <a:bodyPr>
            <a:normAutofit fontScale="85000" lnSpcReduction="10000"/>
          </a:bodyPr>
          <a:lstStyle/>
          <a:p>
            <a:r>
              <a:rPr lang="zh-CN" altLang="en-US" dirty="0" smtClean="0"/>
              <a:t>如今，由华尔街引发的金融危机把美国拖入经济衰退的泥潭，上到国会议员，下到普通纳税人，越来越多的美国人将怒火转向华尔街的高管。“美国人明白，我们巳陷入黑洞 中，必须把自己拔出来。民众还指望他们填平黑洞，他们却将洞越挖越深，”奥巴马说，“这是高度不负责任，是可耻。我们要求他们表现出克制、守纪和责任感。”</a:t>
            </a:r>
            <a:endParaRPr lang="en-US" altLang="zh-CN" dirty="0" smtClean="0"/>
          </a:p>
          <a:p>
            <a:r>
              <a:rPr lang="zh-CN" altLang="en-US" dirty="0" smtClean="0"/>
              <a:t>“可耻”论一出，引起美国民众、议员的强烈反应。布什政府通过</a:t>
            </a:r>
            <a:r>
              <a:rPr lang="en-US" altLang="zh-CN" dirty="0" smtClean="0"/>
              <a:t>7000</a:t>
            </a:r>
            <a:r>
              <a:rPr lang="zh-CN" altLang="en-US" dirty="0" smtClean="0"/>
              <a:t>亿美元救市计划时，美国民众以及议员就非常反对。理由是，他们不愿意看到用纳税人的钱去为贪得无厌、拿着天价高薪的华尔街金融大佬捅下的天大窟窿埋单。金融危机发生以来，美国政府 每次出台救市措施，在反对者的意见里，都有对金融企业、实体企业高管高薪的不齿。</a:t>
            </a:r>
          </a:p>
          <a:p>
            <a:endParaRPr lang="zh-CN" altLang="en-US" dirty="0"/>
          </a:p>
        </p:txBody>
      </p:sp>
    </p:spTree>
    <p:extLst>
      <p:ext uri="{BB962C8B-B14F-4D97-AF65-F5344CB8AC3E}">
        <p14:creationId xmlns:p14="http://schemas.microsoft.com/office/powerpoint/2010/main" val="3924299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19256" cy="5577483"/>
          </a:xfrm>
        </p:spPr>
        <p:txBody>
          <a:bodyPr/>
          <a:lstStyle/>
          <a:p>
            <a:r>
              <a:rPr lang="zh-CN" altLang="en-US" dirty="0" smtClean="0"/>
              <a:t>值得奥巴马政府庆幸的是，这次华尔街金融企业高额分红的消息恰巧是在美国众议院表决通过</a:t>
            </a:r>
            <a:r>
              <a:rPr lang="en-US" altLang="zh-CN" dirty="0" smtClean="0"/>
              <a:t>8190</a:t>
            </a:r>
            <a:r>
              <a:rPr lang="zh-CN" altLang="en-US" dirty="0" smtClean="0"/>
              <a:t>亿美元的经济刺激方案后被披露公开的，否则，可能给通过此方案增加难度。据分析，奥巴马痛斥其“可耻”，有出于民众怨恨、平息民众愤怒的因素，也有为了</a:t>
            </a:r>
            <a:r>
              <a:rPr lang="en-US" altLang="zh-CN" dirty="0" smtClean="0"/>
              <a:t>8190</a:t>
            </a:r>
            <a:r>
              <a:rPr lang="zh-CN" altLang="en-US" dirty="0" smtClean="0"/>
              <a:t>亿美元顺利获得参议院通过的政治目的而说给参议员们听的因素。</a:t>
            </a:r>
            <a:endParaRPr lang="zh-CN" altLang="en-US" dirty="0"/>
          </a:p>
        </p:txBody>
      </p:sp>
    </p:spTree>
    <p:extLst>
      <p:ext uri="{BB962C8B-B14F-4D97-AF65-F5344CB8AC3E}">
        <p14:creationId xmlns:p14="http://schemas.microsoft.com/office/powerpoint/2010/main" val="17771049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19256" cy="5649491"/>
          </a:xfrm>
        </p:spPr>
        <p:txBody>
          <a:bodyPr>
            <a:normAutofit/>
          </a:bodyPr>
          <a:lstStyle/>
          <a:p>
            <a:r>
              <a:rPr lang="zh-CN" altLang="en-US" dirty="0" smtClean="0"/>
              <a:t>也有华尔街专家指出，奥巴马忽略许多金融从业员并非定额支薪，而是根据合约发放分红，赚取某个百分点的销售利润，如果不发红利，随时会有几家公司关门大吉。“很多红利具有合约基础，很多人都是根据百分比打工支薪。”“把金融业不同岗位的从业人员，笼统化成单一的一群金融恶魔”是错误的。这些“反驳”不能说一点道理都没有。类似中国保险业销售人员的底薪</a:t>
            </a:r>
            <a:r>
              <a:rPr lang="en-US" altLang="zh-CN" dirty="0" smtClean="0"/>
              <a:t>+</a:t>
            </a:r>
            <a:r>
              <a:rPr lang="zh-CN" altLang="en-US" dirty="0" smtClean="0"/>
              <a:t>销售保单业绩提成的一般打工销售人员，按照合约进行提成分红并没有错误。</a:t>
            </a:r>
            <a:endParaRPr lang="zh-CN" altLang="en-US" dirty="0"/>
          </a:p>
        </p:txBody>
      </p:sp>
    </p:spTree>
    <p:extLst>
      <p:ext uri="{BB962C8B-B14F-4D97-AF65-F5344CB8AC3E}">
        <p14:creationId xmlns:p14="http://schemas.microsoft.com/office/powerpoint/2010/main" val="8961952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88640"/>
            <a:ext cx="8352928" cy="6408712"/>
          </a:xfrm>
        </p:spPr>
        <p:txBody>
          <a:bodyPr>
            <a:normAutofit fontScale="85000" lnSpcReduction="10000"/>
          </a:bodyPr>
          <a:lstStyle/>
          <a:p>
            <a:r>
              <a:rPr lang="zh-CN" altLang="en-US" dirty="0" smtClean="0"/>
              <a:t>但必须注意到，奥巴马痛批其“可耻”的两个重要因素：一是从总量上说，据</a:t>
            </a:r>
            <a:r>
              <a:rPr lang="en-US" altLang="zh-CN" dirty="0" smtClean="0"/>
              <a:t>《</a:t>
            </a:r>
            <a:r>
              <a:rPr lang="zh-CN" altLang="en-US" dirty="0" smtClean="0"/>
              <a:t>纽约时报</a:t>
            </a:r>
            <a:r>
              <a:rPr lang="en-US" altLang="zh-CN" dirty="0" smtClean="0"/>
              <a:t>》1</a:t>
            </a:r>
            <a:r>
              <a:rPr lang="zh-CN" altLang="en-US" dirty="0" smtClean="0"/>
              <a:t>月</a:t>
            </a:r>
            <a:r>
              <a:rPr lang="en-US" altLang="zh-CN" dirty="0" smtClean="0"/>
              <a:t>29</a:t>
            </a:r>
            <a:r>
              <a:rPr lang="zh-CN" altLang="en-US" dirty="0" smtClean="0"/>
              <a:t>日披露，</a:t>
            </a:r>
            <a:r>
              <a:rPr lang="en-US" altLang="zh-CN" dirty="0" smtClean="0"/>
              <a:t>2008</a:t>
            </a:r>
            <a:r>
              <a:rPr lang="zh-CN" altLang="en-US" dirty="0" smtClean="0"/>
              <a:t>年美国华尔街金融企业员工获得了总额达</a:t>
            </a:r>
            <a:r>
              <a:rPr lang="en-US" altLang="zh-CN" dirty="0" smtClean="0"/>
              <a:t>184</a:t>
            </a:r>
            <a:r>
              <a:rPr lang="zh-CN" altLang="en-US" dirty="0" smtClean="0"/>
              <a:t>亿美元的高额分红，相当于</a:t>
            </a:r>
            <a:r>
              <a:rPr lang="en-US" altLang="zh-CN" dirty="0" smtClean="0"/>
              <a:t>2004</a:t>
            </a:r>
            <a:r>
              <a:rPr lang="zh-CN" altLang="en-US" dirty="0" smtClean="0"/>
              <a:t>年金融业鼎盛期的水平。一边面临倒闭危机，一边分红相当于鼎盛时期 水平，无论如何都说不过去。二是时机选择问题。奥巴马说得非常明白，华尔街企业总会 有赢得利润并获得分红的时日，“但不应该是现在”。同时，人们包括华尔街必须明白两 点：经济好的时候不分红也许调动不起来工作积极性，但在经济很差、失业很严重的情况下，哪怕只有底薪也一样有人愿意卖命工作；正因为根据业绩提成，华尔街才开发出一些 高风险高收益的工具，为自己最大限度地谋利，而一些金融风险有相当长的积聚过程，一些金融从业者就在这段时间内谋取了大量的利益，这是产生金融风暴的根源之一。</a:t>
            </a:r>
            <a:endParaRPr lang="zh-CN" altLang="en-US" dirty="0"/>
          </a:p>
        </p:txBody>
      </p:sp>
    </p:spTree>
    <p:extLst>
      <p:ext uri="{BB962C8B-B14F-4D97-AF65-F5344CB8AC3E}">
        <p14:creationId xmlns:p14="http://schemas.microsoft.com/office/powerpoint/2010/main" val="42062999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363272" cy="5721499"/>
          </a:xfrm>
        </p:spPr>
        <p:txBody>
          <a:bodyPr>
            <a:normAutofit fontScale="92500"/>
          </a:bodyPr>
          <a:lstStyle/>
          <a:p>
            <a:r>
              <a:rPr lang="zh-CN" altLang="en-US" dirty="0" smtClean="0"/>
              <a:t>华尔街金融高管薪酬问题，不仅是个高与低、该不该享受的经济问题，而且已经成为一个民众与特殊利益集团之间、党派之间角力的政治问题。一些国会议员建议设置“索回条款”，即当高管所在公司出现问题时，政府有权将高管的薪酬和分红收回。这很值得中国借鉴。从所有权结构上，中国政府必须约束国有以及国有控股金融企业高管的过高薪酬；从市场风险约束和中小股东利益上，中国监管部门必须约束上市金融企业高管的过高薪酬。</a:t>
            </a:r>
          </a:p>
          <a:p>
            <a:r>
              <a:rPr lang="en-US" altLang="zh-CN" dirty="0" smtClean="0"/>
              <a:t>——</a:t>
            </a:r>
            <a:r>
              <a:rPr lang="zh-CN" altLang="en-US" dirty="0" smtClean="0"/>
              <a:t>摘自</a:t>
            </a:r>
            <a:r>
              <a:rPr lang="en-US" altLang="zh-CN" dirty="0" smtClean="0"/>
              <a:t>:</a:t>
            </a:r>
            <a:r>
              <a:rPr lang="zh-CN" altLang="en-US" dirty="0" smtClean="0"/>
              <a:t>余丰慧</a:t>
            </a:r>
            <a:r>
              <a:rPr lang="en-US" altLang="zh-CN" dirty="0" smtClean="0"/>
              <a:t>《</a:t>
            </a:r>
            <a:r>
              <a:rPr lang="zh-CN" altLang="en-US" dirty="0" smtClean="0"/>
              <a:t>东方早报</a:t>
            </a:r>
            <a:r>
              <a:rPr lang="en-US" altLang="zh-CN" dirty="0" smtClean="0"/>
              <a:t>》</a:t>
            </a:r>
            <a:r>
              <a:rPr lang="zh-CN" altLang="en-US" dirty="0" smtClean="0"/>
              <a:t>，中国网</a:t>
            </a:r>
            <a:r>
              <a:rPr lang="en-US" altLang="zh-CN" dirty="0" smtClean="0"/>
              <a:t>http://www.china.com.cn/,2009-02-02</a:t>
            </a:r>
          </a:p>
          <a:p>
            <a:endParaRPr lang="zh-CN" altLang="en-US" dirty="0"/>
          </a:p>
        </p:txBody>
      </p:sp>
    </p:spTree>
    <p:extLst>
      <p:ext uri="{BB962C8B-B14F-4D97-AF65-F5344CB8AC3E}">
        <p14:creationId xmlns:p14="http://schemas.microsoft.com/office/powerpoint/2010/main" val="39797557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291264" cy="5865515"/>
          </a:xfrm>
        </p:spPr>
        <p:txBody>
          <a:bodyPr/>
          <a:lstStyle/>
          <a:p>
            <a:r>
              <a:rPr lang="zh-CN" altLang="en-US" dirty="0" smtClean="0"/>
              <a:t>逆向选择模型的意义主要表现为以下两个方面。</a:t>
            </a:r>
          </a:p>
          <a:p>
            <a:r>
              <a:rPr lang="zh-CN" altLang="en-US" dirty="0" smtClean="0"/>
              <a:t>    第一，逆向选择理论深刻地改变了分析问题的角度，可以说给人们提供了逆向思维的路径，会加深市场复杂性的认识，由此能改变很多被认为“常识”的结论，使市场有效性理念又一次遭受重创。</a:t>
            </a:r>
          </a:p>
          <a:p>
            <a:endParaRPr lang="zh-CN" altLang="en-US" dirty="0"/>
          </a:p>
        </p:txBody>
      </p:sp>
    </p:spTree>
    <p:extLst>
      <p:ext uri="{BB962C8B-B14F-4D97-AF65-F5344CB8AC3E}">
        <p14:creationId xmlns:p14="http://schemas.microsoft.com/office/powerpoint/2010/main" val="1275535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8640"/>
            <a:ext cx="8291264" cy="5937523"/>
          </a:xfrm>
        </p:spPr>
        <p:txBody>
          <a:bodyPr>
            <a:normAutofit fontScale="85000" lnSpcReduction="10000"/>
          </a:bodyPr>
          <a:lstStyle/>
          <a:p>
            <a:r>
              <a:rPr lang="en-US" altLang="zh-CN" dirty="0" smtClean="0"/>
              <a:t>1981</a:t>
            </a:r>
            <a:r>
              <a:rPr lang="zh-CN" altLang="en-US" dirty="0" smtClean="0"/>
              <a:t>年，詹姆斯先生携儿子驾驶</a:t>
            </a:r>
            <a:r>
              <a:rPr lang="en-US" altLang="zh-CN" dirty="0" smtClean="0"/>
              <a:t>Pinto</a:t>
            </a:r>
            <a:r>
              <a:rPr lang="zh-CN" altLang="en-US" dirty="0" smtClean="0"/>
              <a:t>汽车途中起火爆炸，导致其子被严重烧伤。在“詹姆斯诉福特汽车公司案”的法庭调查中，福特汽车公司的一份内部文件被曝光，该文件显示公司事前已经知道</a:t>
            </a:r>
            <a:r>
              <a:rPr lang="en-US" altLang="zh-CN" dirty="0" smtClean="0"/>
              <a:t>Pinto</a:t>
            </a:r>
            <a:r>
              <a:rPr lang="zh-CN" altLang="en-US" dirty="0" smtClean="0"/>
              <a:t>汽车存在安全隐患，并对安装降低汽车油箱起火可能性装 置的损益进行过内部测算。估算结果显示，安装降低油箱起火可能性装置的成本为</a:t>
            </a:r>
            <a:r>
              <a:rPr lang="en-US" altLang="zh-CN" dirty="0" smtClean="0"/>
              <a:t>11</a:t>
            </a:r>
            <a:r>
              <a:rPr lang="zh-CN" altLang="en-US" dirty="0" smtClean="0"/>
              <a:t>美 元</a:t>
            </a:r>
            <a:r>
              <a:rPr lang="en-US" altLang="zh-CN" dirty="0" smtClean="0"/>
              <a:t>/</a:t>
            </a:r>
            <a:r>
              <a:rPr lang="zh-CN" altLang="en-US" dirty="0" smtClean="0"/>
              <a:t>车（</a:t>
            </a:r>
            <a:r>
              <a:rPr lang="en-US" altLang="zh-CN" dirty="0" smtClean="0"/>
              <a:t>1 250</a:t>
            </a:r>
            <a:r>
              <a:rPr lang="zh-CN" altLang="en-US" dirty="0" smtClean="0"/>
              <a:t>万辆</a:t>
            </a:r>
            <a:r>
              <a:rPr lang="en-US" altLang="zh-CN" dirty="0" smtClean="0"/>
              <a:t>Pinto</a:t>
            </a:r>
            <a:r>
              <a:rPr lang="zh-CN" altLang="en-US" dirty="0" smtClean="0"/>
              <a:t>车总计</a:t>
            </a:r>
            <a:r>
              <a:rPr lang="en-US" altLang="zh-CN" dirty="0" smtClean="0"/>
              <a:t>13 750</a:t>
            </a:r>
            <a:r>
              <a:rPr lang="zh-CN" altLang="en-US" dirty="0" smtClean="0"/>
              <a:t>万美元）。安装该设施后，预计可减少死亡和恶性 烧伤人数分别为</a:t>
            </a:r>
            <a:r>
              <a:rPr lang="en-US" altLang="zh-CN" dirty="0" smtClean="0"/>
              <a:t>180</a:t>
            </a:r>
            <a:r>
              <a:rPr lang="zh-CN" altLang="en-US" dirty="0" smtClean="0"/>
              <a:t>人。按死亡赔付</a:t>
            </a:r>
            <a:r>
              <a:rPr lang="en-US" altLang="zh-CN" dirty="0" smtClean="0"/>
              <a:t>20</a:t>
            </a:r>
            <a:r>
              <a:rPr lang="zh-CN" altLang="en-US" dirty="0" smtClean="0"/>
              <a:t>万美元</a:t>
            </a:r>
            <a:r>
              <a:rPr lang="en-US" altLang="zh-CN" dirty="0" smtClean="0"/>
              <a:t>/</a:t>
            </a:r>
            <a:r>
              <a:rPr lang="zh-CN" altLang="en-US" dirty="0" smtClean="0"/>
              <a:t>人、严重烧伤赔付</a:t>
            </a:r>
            <a:r>
              <a:rPr lang="en-US" altLang="zh-CN" dirty="0" smtClean="0"/>
              <a:t>6.7</a:t>
            </a:r>
            <a:r>
              <a:rPr lang="zh-CN" altLang="en-US" dirty="0" smtClean="0"/>
              <a:t>万美元</a:t>
            </a:r>
            <a:r>
              <a:rPr lang="en-US" altLang="zh-CN" dirty="0" smtClean="0"/>
              <a:t>/</a:t>
            </a:r>
            <a:r>
              <a:rPr lang="zh-CN" altLang="en-US" dirty="0" smtClean="0"/>
              <a:t>人、汽车损失</a:t>
            </a:r>
            <a:r>
              <a:rPr lang="en-US" altLang="zh-CN" dirty="0" smtClean="0"/>
              <a:t>700</a:t>
            </a:r>
            <a:r>
              <a:rPr lang="zh-CN" altLang="en-US" dirty="0" smtClean="0"/>
              <a:t>美元</a:t>
            </a:r>
            <a:r>
              <a:rPr lang="en-US" altLang="zh-CN" dirty="0" smtClean="0"/>
              <a:t>/</a:t>
            </a:r>
            <a:r>
              <a:rPr lang="zh-CN" altLang="en-US" dirty="0" smtClean="0"/>
              <a:t>车进行测算，总计收益为</a:t>
            </a:r>
            <a:r>
              <a:rPr lang="en-US" altLang="zh-CN" dirty="0" smtClean="0"/>
              <a:t>4 950</a:t>
            </a:r>
            <a:r>
              <a:rPr lang="zh-CN" altLang="en-US" dirty="0" smtClean="0"/>
              <a:t>万美元，召回</a:t>
            </a:r>
            <a:r>
              <a:rPr lang="en-US" altLang="zh-CN" dirty="0" smtClean="0"/>
              <a:t>Pinto</a:t>
            </a:r>
            <a:r>
              <a:rPr lang="zh-CN" altLang="en-US" dirty="0" smtClean="0"/>
              <a:t>汽车安装新装置的费用远高于预期收益。按照损益分析的结果，福特汽车公司决定不进行召回。在随后的几年中，福特公司也没有做出召回决定</a:t>
            </a:r>
            <a:endParaRPr lang="zh-CN" altLang="en-US" dirty="0"/>
          </a:p>
        </p:txBody>
      </p:sp>
    </p:spTree>
    <p:extLst>
      <p:ext uri="{BB962C8B-B14F-4D97-AF65-F5344CB8AC3E}">
        <p14:creationId xmlns:p14="http://schemas.microsoft.com/office/powerpoint/2010/main" val="345396652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0688"/>
            <a:ext cx="8291264" cy="5505475"/>
          </a:xfrm>
        </p:spPr>
        <p:txBody>
          <a:bodyPr>
            <a:normAutofit/>
          </a:bodyPr>
          <a:lstStyle/>
          <a:p>
            <a:r>
              <a:rPr lang="zh-CN" altLang="en-US" dirty="0" smtClean="0"/>
              <a:t> 第二，由于信息不对称在市场中是最普遍存在的最基本事实，因而乔治</a:t>
            </a:r>
            <a:r>
              <a:rPr lang="en-US" altLang="zh-CN" dirty="0" smtClean="0"/>
              <a:t>•</a:t>
            </a:r>
            <a:r>
              <a:rPr lang="zh-CN" altLang="en-US" dirty="0" smtClean="0"/>
              <a:t>阿克劳夫的 旧车市场模型具有普遍经济学分析价值。他讲的故事虽然是旧车市场，可以延伸到烟、酒等所有产品市场、劳动市场和资本市场等。也能解释为什么假冒伪劣产品充斥这些市场，是因为交易双方的信息不对称，一方隐藏了信息。逆向选择的理论也说明如果不能建立一个有效的机制遏制假冒产品，会使假冒伪劣泛滥，形成“劣币驱良币”的后果，甚至导致市场瘫痪。</a:t>
            </a:r>
            <a:endParaRPr lang="zh-CN" altLang="en-US" dirty="0"/>
          </a:p>
        </p:txBody>
      </p:sp>
    </p:spTree>
    <p:extLst>
      <p:ext uri="{BB962C8B-B14F-4D97-AF65-F5344CB8AC3E}">
        <p14:creationId xmlns:p14="http://schemas.microsoft.com/office/powerpoint/2010/main" val="42157992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（三）道德风险与逆向选择的联系、区别以及防范</a:t>
            </a:r>
            <a:endParaRPr lang="zh-CN" altLang="en-US" dirty="0"/>
          </a:p>
        </p:txBody>
      </p:sp>
      <p:sp>
        <p:nvSpPr>
          <p:cNvPr id="3" name="内容占位符 2"/>
          <p:cNvSpPr>
            <a:spLocks noGrp="1"/>
          </p:cNvSpPr>
          <p:nvPr>
            <p:ph idx="1"/>
          </p:nvPr>
        </p:nvSpPr>
        <p:spPr/>
        <p:txBody>
          <a:bodyPr/>
          <a:lstStyle/>
          <a:p>
            <a:r>
              <a:rPr lang="zh-CN" altLang="en-US" dirty="0" smtClean="0"/>
              <a:t> </a:t>
            </a:r>
            <a:r>
              <a:rPr lang="en-US" altLang="zh-CN" dirty="0" smtClean="0"/>
              <a:t>1.</a:t>
            </a:r>
            <a:r>
              <a:rPr lang="zh-CN" altLang="en-US" dirty="0" smtClean="0"/>
              <a:t>道德风险与逆向选择的联系、区别</a:t>
            </a:r>
          </a:p>
          <a:p>
            <a:r>
              <a:rPr lang="zh-CN" altLang="en-US" dirty="0" smtClean="0"/>
              <a:t>逆向选择与道德风险的相互关系主要表现为两个方面：</a:t>
            </a:r>
            <a:endParaRPr lang="en-US" altLang="zh-CN" dirty="0" smtClean="0"/>
          </a:p>
          <a:p>
            <a:r>
              <a:rPr lang="en-US" altLang="zh-CN" dirty="0" smtClean="0"/>
              <a:t>(1)	</a:t>
            </a:r>
            <a:r>
              <a:rPr lang="zh-CN" altLang="en-US" dirty="0" smtClean="0"/>
              <a:t>根源相同，都源于信息不对称；</a:t>
            </a:r>
          </a:p>
          <a:p>
            <a:r>
              <a:rPr lang="en-US" altLang="zh-CN" dirty="0" smtClean="0"/>
              <a:t>(2)	</a:t>
            </a:r>
            <a:r>
              <a:rPr lang="zh-CN" altLang="en-US" dirty="0" smtClean="0"/>
              <a:t>本质一样，都是一方利用信息不对称欺诈另一方。</a:t>
            </a:r>
          </a:p>
          <a:p>
            <a:endParaRPr lang="zh-CN" altLang="en-US" dirty="0"/>
          </a:p>
        </p:txBody>
      </p:sp>
    </p:spTree>
    <p:extLst>
      <p:ext uri="{BB962C8B-B14F-4D97-AF65-F5344CB8AC3E}">
        <p14:creationId xmlns:p14="http://schemas.microsoft.com/office/powerpoint/2010/main" val="18499298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772816"/>
            <a:ext cx="8219256" cy="4353347"/>
          </a:xfrm>
        </p:spPr>
        <p:txBody>
          <a:bodyPr/>
          <a:lstStyle/>
          <a:p>
            <a:r>
              <a:rPr lang="zh-CN" altLang="en-US" dirty="0" smtClean="0"/>
              <a:t>道德风险与逆向选择的相互区别：道德风险，指的是进人市场后的行为；逆向选择：指的是“进人市场前的行为”</a:t>
            </a:r>
            <a:r>
              <a:rPr lang="en-US" altLang="zh-CN" dirty="0" smtClean="0"/>
              <a:t>,</a:t>
            </a:r>
            <a:r>
              <a:rPr lang="zh-CN" altLang="en-US" dirty="0" smtClean="0"/>
              <a:t>选择不进人市场，交易消失。</a:t>
            </a:r>
            <a:endParaRPr lang="zh-CN" altLang="en-US" dirty="0"/>
          </a:p>
        </p:txBody>
      </p:sp>
    </p:spTree>
    <p:extLst>
      <p:ext uri="{BB962C8B-B14F-4D97-AF65-F5344CB8AC3E}">
        <p14:creationId xmlns:p14="http://schemas.microsoft.com/office/powerpoint/2010/main" val="2272867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 </a:t>
            </a:r>
            <a:r>
              <a:rPr lang="en-US" altLang="zh-CN" dirty="0" smtClean="0"/>
              <a:t>2.</a:t>
            </a:r>
            <a:r>
              <a:rPr lang="zh-CN" altLang="en-US" dirty="0" smtClean="0"/>
              <a:t>如何防范道德风险</a:t>
            </a:r>
            <a:endParaRPr lang="zh-CN" altLang="en-US" dirty="0"/>
          </a:p>
        </p:txBody>
      </p:sp>
      <p:sp>
        <p:nvSpPr>
          <p:cNvPr id="3" name="内容占位符 2"/>
          <p:cNvSpPr>
            <a:spLocks noGrp="1"/>
          </p:cNvSpPr>
          <p:nvPr>
            <p:ph idx="1"/>
          </p:nvPr>
        </p:nvSpPr>
        <p:spPr/>
        <p:txBody>
          <a:bodyPr>
            <a:normAutofit/>
          </a:bodyPr>
          <a:lstStyle/>
          <a:p>
            <a:r>
              <a:rPr lang="zh-CN" altLang="en-US" dirty="0" smtClean="0"/>
              <a:t>（</a:t>
            </a:r>
            <a:r>
              <a:rPr lang="en-US" altLang="zh-CN" dirty="0" smtClean="0"/>
              <a:t>1</a:t>
            </a:r>
            <a:r>
              <a:rPr lang="zh-CN" altLang="en-US" dirty="0" smtClean="0"/>
              <a:t>）树立以人为本的管理理念，创造良好的工作环境</a:t>
            </a:r>
          </a:p>
          <a:p>
            <a:r>
              <a:rPr lang="zh-CN" altLang="en-US" dirty="0" smtClean="0"/>
              <a:t>企业应尽可能为员工提供宽敞、明亮、整洁、安全的工作场所，拓展管理者与员工的沟通渠道，营造一个充分沟通、信息知识共享的环境。维护员工的合法权益，为各类人才设计挑战性的工作、竞争性的职位。使员工有更多的发展机会和更广阔的发展空间。</a:t>
            </a:r>
            <a:endParaRPr lang="zh-CN" altLang="en-US" dirty="0"/>
          </a:p>
        </p:txBody>
      </p:sp>
    </p:spTree>
    <p:extLst>
      <p:ext uri="{BB962C8B-B14F-4D97-AF65-F5344CB8AC3E}">
        <p14:creationId xmlns:p14="http://schemas.microsoft.com/office/powerpoint/2010/main" val="40960221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同时，加强商业诚信文化建设，营造融洽的企业人际关系，提高员工的认同感和归属感，提高员工的工作满意度，从而减少员工的道德风险。</a:t>
            </a:r>
          </a:p>
          <a:p>
            <a:endParaRPr lang="zh-CN" altLang="en-US" dirty="0"/>
          </a:p>
        </p:txBody>
      </p:sp>
    </p:spTree>
    <p:extLst>
      <p:ext uri="{BB962C8B-B14F-4D97-AF65-F5344CB8AC3E}">
        <p14:creationId xmlns:p14="http://schemas.microsoft.com/office/powerpoint/2010/main" val="26570777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2</a:t>
            </a:r>
            <a:r>
              <a:rPr lang="zh-CN" altLang="en-US" dirty="0" smtClean="0"/>
              <a:t>）建立监督机制</a:t>
            </a:r>
            <a:endParaRPr lang="zh-CN" altLang="en-US" dirty="0"/>
          </a:p>
        </p:txBody>
      </p:sp>
      <p:sp>
        <p:nvSpPr>
          <p:cNvPr id="3" name="内容占位符 2"/>
          <p:cNvSpPr>
            <a:spLocks noGrp="1"/>
          </p:cNvSpPr>
          <p:nvPr>
            <p:ph idx="1"/>
          </p:nvPr>
        </p:nvSpPr>
        <p:spPr/>
        <p:txBody>
          <a:bodyPr/>
          <a:lstStyle/>
          <a:p>
            <a:r>
              <a:rPr lang="zh-CN" altLang="en-US" dirty="0" smtClean="0"/>
              <a:t>建立各种机制，加大对员工的考核，加强对员工的监督和管理，通过各种制度的规范来减少道德风险。譬如说，为防范财务资金流失，我们采取会计与出纳分开、互相牵制和监督，来规避财务人员违背职业道德挪用或转移资金的风险。再如采购部，我们可以利用招投标的方法或利用询价与采购分开的方法来管理采购部的道德风险。</a:t>
            </a:r>
            <a:endParaRPr lang="zh-CN" altLang="en-US" dirty="0"/>
          </a:p>
        </p:txBody>
      </p:sp>
    </p:spTree>
    <p:extLst>
      <p:ext uri="{BB962C8B-B14F-4D97-AF65-F5344CB8AC3E}">
        <p14:creationId xmlns:p14="http://schemas.microsoft.com/office/powerpoint/2010/main" val="11594828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3</a:t>
            </a:r>
            <a:r>
              <a:rPr lang="zh-CN" altLang="en-US" dirty="0" smtClean="0"/>
              <a:t>）建立激励机制</a:t>
            </a:r>
            <a:endParaRPr lang="zh-CN" altLang="en-US" dirty="0"/>
          </a:p>
        </p:txBody>
      </p:sp>
      <p:sp>
        <p:nvSpPr>
          <p:cNvPr id="3" name="内容占位符 2"/>
          <p:cNvSpPr>
            <a:spLocks noGrp="1"/>
          </p:cNvSpPr>
          <p:nvPr>
            <p:ph idx="1"/>
          </p:nvPr>
        </p:nvSpPr>
        <p:spPr/>
        <p:txBody>
          <a:bodyPr/>
          <a:lstStyle/>
          <a:p>
            <a:r>
              <a:rPr lang="zh-CN" altLang="en-US" dirty="0" smtClean="0"/>
              <a:t>激励可以诱使员工采取经理所希望的行动，因而它能够在很大程度上有效地解决员工道德风险问题。其主要原理是通过改变经理人激励模型来改变员工的行为，这主要是通过“纳什均衡”的原理，加大其道德风险的成本。这样就可以让员工在选择的时候选择回避“道德问题”。</a:t>
            </a:r>
            <a:endParaRPr lang="zh-CN" altLang="en-US" dirty="0"/>
          </a:p>
        </p:txBody>
      </p:sp>
    </p:spTree>
    <p:extLst>
      <p:ext uri="{BB962C8B-B14F-4D97-AF65-F5344CB8AC3E}">
        <p14:creationId xmlns:p14="http://schemas.microsoft.com/office/powerpoint/2010/main" val="40854949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4</a:t>
            </a:r>
            <a:r>
              <a:rPr lang="zh-CN" altLang="en-US" dirty="0" smtClean="0"/>
              <a:t>）建立道德风险基金</a:t>
            </a:r>
            <a:endParaRPr lang="zh-CN" altLang="en-US" dirty="0"/>
          </a:p>
        </p:txBody>
      </p:sp>
      <p:sp>
        <p:nvSpPr>
          <p:cNvPr id="3" name="内容占位符 2"/>
          <p:cNvSpPr>
            <a:spLocks noGrp="1"/>
          </p:cNvSpPr>
          <p:nvPr>
            <p:ph idx="1"/>
          </p:nvPr>
        </p:nvSpPr>
        <p:spPr/>
        <p:txBody>
          <a:bodyPr/>
          <a:lstStyle/>
          <a:p>
            <a:r>
              <a:rPr lang="zh-CN" altLang="en-US" dirty="0" smtClean="0"/>
              <a:t>这一项主要是针对中高层管理人员而言，企业和管理人员签订道德风险合同，如果发现有违反道德风险的现象，取消管理人员的期权或其他福利。这样大大增加了管理人员违反道德的成本，从而选择回避“道德风险”。</a:t>
            </a:r>
            <a:endParaRPr lang="zh-CN" altLang="en-US" dirty="0"/>
          </a:p>
        </p:txBody>
      </p:sp>
    </p:spTree>
    <p:extLst>
      <p:ext uri="{BB962C8B-B14F-4D97-AF65-F5344CB8AC3E}">
        <p14:creationId xmlns:p14="http://schemas.microsoft.com/office/powerpoint/2010/main" val="9307848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逆向选择”问题的解决方法</a:t>
            </a:r>
            <a:endParaRPr lang="zh-CN" altLang="en-US" dirty="0"/>
          </a:p>
        </p:txBody>
      </p:sp>
      <p:sp>
        <p:nvSpPr>
          <p:cNvPr id="3" name="内容占位符 2"/>
          <p:cNvSpPr>
            <a:spLocks noGrp="1"/>
          </p:cNvSpPr>
          <p:nvPr>
            <p:ph idx="1"/>
          </p:nvPr>
        </p:nvSpPr>
        <p:spPr/>
        <p:txBody>
          <a:bodyPr>
            <a:normAutofit/>
          </a:bodyPr>
          <a:lstStyle/>
          <a:p>
            <a:r>
              <a:rPr lang="zh-CN" altLang="en-US" dirty="0" smtClean="0"/>
              <a:t>在传统市场上解决“柠檬”问题的方法大致有以下几种。</a:t>
            </a:r>
          </a:p>
          <a:p>
            <a:r>
              <a:rPr lang="en-US" altLang="zh-CN" dirty="0" smtClean="0"/>
              <a:t>(1)</a:t>
            </a:r>
            <a:r>
              <a:rPr lang="zh-CN" altLang="en-US" dirty="0" smtClean="0"/>
              <a:t>根据商品的幵价来推测商品的质量</a:t>
            </a:r>
          </a:p>
          <a:p>
            <a:r>
              <a:rPr lang="zh-CN" altLang="en-US" dirty="0" smtClean="0"/>
              <a:t>因为“柠檬”原理告诉我们，在非对称信息环境中，商品质量依赖于价格，也就是说高价格意味着高质量。或者更进一步地讲，我们可以将价格作为传递和判断质量高低的信号，这也是市场参加者以价格判断商品质量的信息经济学解释。</a:t>
            </a:r>
          </a:p>
          <a:p>
            <a:endParaRPr lang="zh-CN" altLang="en-US" dirty="0"/>
          </a:p>
        </p:txBody>
      </p:sp>
    </p:spTree>
    <p:extLst>
      <p:ext uri="{BB962C8B-B14F-4D97-AF65-F5344CB8AC3E}">
        <p14:creationId xmlns:p14="http://schemas.microsoft.com/office/powerpoint/2010/main" val="30415769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制造与传播信号</a:t>
            </a:r>
            <a:r>
              <a:rPr lang="en-US" altLang="zh-CN" dirty="0" smtClean="0"/>
              <a:t>(signaling)</a:t>
            </a:r>
            <a:endParaRPr lang="zh-CN" altLang="en-US" dirty="0"/>
          </a:p>
        </p:txBody>
      </p:sp>
      <p:sp>
        <p:nvSpPr>
          <p:cNvPr id="3" name="内容占位符 2"/>
          <p:cNvSpPr>
            <a:spLocks noGrp="1"/>
          </p:cNvSpPr>
          <p:nvPr>
            <p:ph idx="1"/>
          </p:nvPr>
        </p:nvSpPr>
        <p:spPr/>
        <p:txBody>
          <a:bodyPr/>
          <a:lstStyle/>
          <a:p>
            <a:r>
              <a:rPr lang="zh-CN" altLang="en-US" dirty="0" smtClean="0"/>
              <a:t>制造与传播信号是最为重要和最为常用的手段，主要通过品牌、广告或者向客户提供质量保证书、保修、退回等办法</a:t>
            </a:r>
            <a:r>
              <a:rPr lang="en-US" altLang="zh-CN" dirty="0" smtClean="0"/>
              <a:t>,</a:t>
            </a:r>
            <a:r>
              <a:rPr lang="zh-CN" altLang="en-US" dirty="0" smtClean="0"/>
              <a:t>来使消费者把他的产品与“柠檬”区别开，以相信它的产品是高质量的。</a:t>
            </a:r>
            <a:endParaRPr lang="zh-CN" altLang="en-US" dirty="0"/>
          </a:p>
        </p:txBody>
      </p:sp>
    </p:spTree>
    <p:extLst>
      <p:ext uri="{BB962C8B-B14F-4D97-AF65-F5344CB8AC3E}">
        <p14:creationId xmlns:p14="http://schemas.microsoft.com/office/powerpoint/2010/main" val="1666499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76672"/>
            <a:ext cx="8291264" cy="5649491"/>
          </a:xfrm>
        </p:spPr>
        <p:txBody>
          <a:bodyPr/>
          <a:lstStyle/>
          <a:p>
            <a:r>
              <a:rPr lang="zh-CN" altLang="en-US" dirty="0" smtClean="0"/>
              <a:t>这份内部报告曝光后，福特公司受到广泛指责，其行为被视为以无情地牺牲生命获取利润。此后公司卷入上百件诉讼案件中。在詹姆斯案中，法庭认为福特汽车公司严重蔑视被害人的价值，刻意漠不关心他人安全，判决福特公司赔偿受害人惩罚性赔偿金</a:t>
            </a:r>
            <a:r>
              <a:rPr lang="en-US" altLang="zh-CN" dirty="0" smtClean="0"/>
              <a:t>1. 25 </a:t>
            </a:r>
            <a:r>
              <a:rPr lang="zh-CN" altLang="en-US" dirty="0" smtClean="0"/>
              <a:t>亿美元。</a:t>
            </a:r>
          </a:p>
          <a:p>
            <a:endParaRPr lang="zh-CN" altLang="en-US" dirty="0"/>
          </a:p>
        </p:txBody>
      </p:sp>
    </p:spTree>
    <p:extLst>
      <p:ext uri="{BB962C8B-B14F-4D97-AF65-F5344CB8AC3E}">
        <p14:creationId xmlns:p14="http://schemas.microsoft.com/office/powerpoint/2010/main" val="197616540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中介为买卖方提供信息</a:t>
            </a:r>
            <a:endParaRPr lang="zh-CN" altLang="en-US" dirty="0"/>
          </a:p>
        </p:txBody>
      </p:sp>
      <p:sp>
        <p:nvSpPr>
          <p:cNvPr id="3" name="内容占位符 2"/>
          <p:cNvSpPr>
            <a:spLocks noGrp="1"/>
          </p:cNvSpPr>
          <p:nvPr>
            <p:ph idx="1"/>
          </p:nvPr>
        </p:nvSpPr>
        <p:spPr/>
        <p:txBody>
          <a:bodyPr/>
          <a:lstStyle/>
          <a:p>
            <a:r>
              <a:rPr lang="zh-CN" altLang="en-US" dirty="0" smtClean="0"/>
              <a:t>中介利用他的专业知识为买方提供信息，通过他来“撮合”买卖双方，比如券商、经纪人等，当然中介所获的收益取决于他提供信息的质量。</a:t>
            </a:r>
            <a:endParaRPr lang="zh-CN" altLang="en-US" dirty="0"/>
          </a:p>
        </p:txBody>
      </p:sp>
    </p:spTree>
    <p:extLst>
      <p:ext uri="{BB962C8B-B14F-4D97-AF65-F5344CB8AC3E}">
        <p14:creationId xmlns:p14="http://schemas.microsoft.com/office/powerpoint/2010/main" val="105922137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a:t>
            </a:r>
            <a:r>
              <a:rPr lang="zh-CN" altLang="en-US" dirty="0" smtClean="0"/>
              <a:t>政府、消费者协会</a:t>
            </a:r>
            <a:endParaRPr lang="zh-CN" altLang="en-US" dirty="0"/>
          </a:p>
        </p:txBody>
      </p:sp>
      <p:sp>
        <p:nvSpPr>
          <p:cNvPr id="3" name="内容占位符 2"/>
          <p:cNvSpPr>
            <a:spLocks noGrp="1"/>
          </p:cNvSpPr>
          <p:nvPr>
            <p:ph idx="1"/>
          </p:nvPr>
        </p:nvSpPr>
        <p:spPr>
          <a:xfrm>
            <a:off x="395536" y="2420888"/>
            <a:ext cx="8291264" cy="3705275"/>
          </a:xfrm>
        </p:spPr>
        <p:txBody>
          <a:bodyPr/>
          <a:lstStyle/>
          <a:p>
            <a:r>
              <a:rPr lang="zh-CN" altLang="en-US" dirty="0" smtClean="0"/>
              <a:t>政府、消费者协会等建立质量合格的标准。通过这个标准来保证产品的质量。</a:t>
            </a:r>
            <a:endParaRPr lang="zh-CN" altLang="en-US" dirty="0"/>
          </a:p>
        </p:txBody>
      </p:sp>
    </p:spTree>
    <p:extLst>
      <p:ext uri="{BB962C8B-B14F-4D97-AF65-F5344CB8AC3E}">
        <p14:creationId xmlns:p14="http://schemas.microsoft.com/office/powerpoint/2010/main" val="30646324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a:t>
            </a:r>
            <a:r>
              <a:rPr lang="zh-CN" altLang="en-US" dirty="0" smtClean="0"/>
              <a:t>搜寻（</a:t>
            </a:r>
            <a:r>
              <a:rPr lang="en-US" altLang="zh-CN" dirty="0" smtClean="0"/>
              <a:t>seeking)</a:t>
            </a:r>
            <a:endParaRPr lang="zh-CN" altLang="en-US" dirty="0"/>
          </a:p>
        </p:txBody>
      </p:sp>
      <p:sp>
        <p:nvSpPr>
          <p:cNvPr id="3" name="内容占位符 2"/>
          <p:cNvSpPr>
            <a:spLocks noGrp="1"/>
          </p:cNvSpPr>
          <p:nvPr>
            <p:ph idx="1"/>
          </p:nvPr>
        </p:nvSpPr>
        <p:spPr>
          <a:xfrm>
            <a:off x="395536" y="2276872"/>
            <a:ext cx="8291264" cy="3849291"/>
          </a:xfrm>
        </p:spPr>
        <p:txBody>
          <a:bodyPr/>
          <a:lstStyle/>
          <a:p>
            <a:r>
              <a:rPr lang="zh-CN" altLang="en-US" dirty="0" smtClean="0"/>
              <a:t>这种方法就是消费者通过自身进行信息搜寻来改变其所处的逆向选择地位，比如走访、调查、函询等。</a:t>
            </a:r>
            <a:endParaRPr lang="zh-CN" altLang="en-US" dirty="0"/>
          </a:p>
        </p:txBody>
      </p:sp>
    </p:spTree>
    <p:extLst>
      <p:ext uri="{BB962C8B-B14F-4D97-AF65-F5344CB8AC3E}">
        <p14:creationId xmlns:p14="http://schemas.microsoft.com/office/powerpoint/2010/main" val="19854916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三、商业伦理判断及其影响因素</a:t>
            </a:r>
            <a:endParaRPr lang="zh-CN" altLang="en-US" dirty="0"/>
          </a:p>
        </p:txBody>
      </p:sp>
      <p:sp>
        <p:nvSpPr>
          <p:cNvPr id="3" name="内容占位符 2"/>
          <p:cNvSpPr>
            <a:spLocks noGrp="1"/>
          </p:cNvSpPr>
          <p:nvPr>
            <p:ph idx="1"/>
          </p:nvPr>
        </p:nvSpPr>
        <p:spPr/>
        <p:txBody>
          <a:bodyPr/>
          <a:lstStyle/>
          <a:p>
            <a:r>
              <a:rPr lang="zh-CN" altLang="en-US" dirty="0" smtClean="0"/>
              <a:t>只有准确掌握了功利主义、权利论、公正论、关怀论和美德论等主要商业伦理评价理论，以及个人、组织、行业和职业、社会等因素如何影响人们对伦理道德的判断，才能够有效地做出伦理决策。</a:t>
            </a:r>
            <a:endParaRPr lang="zh-CN" altLang="en-US" dirty="0"/>
          </a:p>
        </p:txBody>
      </p:sp>
    </p:spTree>
    <p:extLst>
      <p:ext uri="{BB962C8B-B14F-4D97-AF65-F5344CB8AC3E}">
        <p14:creationId xmlns:p14="http://schemas.microsoft.com/office/powerpoint/2010/main" val="14555181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（一）商业伦理判断</a:t>
            </a:r>
            <a:endParaRPr lang="zh-CN" altLang="en-US" dirty="0"/>
          </a:p>
        </p:txBody>
      </p:sp>
      <p:sp>
        <p:nvSpPr>
          <p:cNvPr id="3" name="内容占位符 2"/>
          <p:cNvSpPr>
            <a:spLocks noGrp="1"/>
          </p:cNvSpPr>
          <p:nvPr>
            <p:ph idx="1"/>
          </p:nvPr>
        </p:nvSpPr>
        <p:spPr/>
        <p:txBody>
          <a:bodyPr/>
          <a:lstStyle/>
          <a:p>
            <a:r>
              <a:rPr lang="zh-CN" altLang="en-US" dirty="0" smtClean="0"/>
              <a:t>商业伦理判断也称为商业道德评价，指人们依据一定的商业道德原则，运用相应的方式、方法，对他人或自身的商业行为进行善恶的判断。一般可以分为道德的商业行为和非道德的商业行为，或也称商业道德行为与商业失德行为。</a:t>
            </a:r>
            <a:endParaRPr lang="zh-CN" altLang="en-US" dirty="0"/>
          </a:p>
        </p:txBody>
      </p:sp>
    </p:spTree>
    <p:extLst>
      <p:ext uri="{BB962C8B-B14F-4D97-AF65-F5344CB8AC3E}">
        <p14:creationId xmlns:p14="http://schemas.microsoft.com/office/powerpoint/2010/main" val="3897886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91264" cy="5289451"/>
          </a:xfrm>
        </p:spPr>
        <p:txBody>
          <a:bodyPr>
            <a:normAutofit/>
          </a:bodyPr>
          <a:lstStyle/>
          <a:p>
            <a:r>
              <a:rPr lang="zh-CN" altLang="en-US" dirty="0" smtClean="0"/>
              <a:t>道德的商业行为是指人们在一定的道德意识支配下做出的有利于或有害于他人和社会的商业行为。或者说，商业道德行为是指具有道德意义、可以进行道德评价的商业行为，具体指可以道德评价的商业行为。非道德的商业行为是指不受一定道德意识支配，也不涉及有利于或有害于他人和社会的无道德意义、不能进行道德评价的商业行为，如由不 可抗力而产生的商业违约行为，具体指不可以进行道德评价的商业行为。</a:t>
            </a:r>
            <a:endParaRPr lang="zh-CN" altLang="en-US" dirty="0"/>
          </a:p>
        </p:txBody>
      </p:sp>
    </p:spTree>
    <p:extLst>
      <p:ext uri="{BB962C8B-B14F-4D97-AF65-F5344CB8AC3E}">
        <p14:creationId xmlns:p14="http://schemas.microsoft.com/office/powerpoint/2010/main" val="13840546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19256" cy="5577483"/>
          </a:xfrm>
        </p:spPr>
        <p:txBody>
          <a:bodyPr>
            <a:normAutofit/>
          </a:bodyPr>
          <a:lstStyle/>
          <a:p>
            <a:r>
              <a:rPr lang="zh-CN" altLang="en-US" dirty="0" smtClean="0"/>
              <a:t>就可以进行道德评价的商业行为而言，分为符合道德的商业行为和违背道德的商业 行为或不道德的商业行为。人们经常说，“这个人不讲道德”“这样做不应该”，实际上这就是在做伦理判断。一般的人都会做这样的道德评价，但如果反问他评价的依据是什么时，他就很难讲清楚了。答案很可能多种多样，有的人根据利害得失，有的人根据自己的感觉，有的人是根据是否合法，有的人是根据是否能为社会所接受。</a:t>
            </a:r>
            <a:endParaRPr lang="zh-CN" altLang="en-US" dirty="0"/>
          </a:p>
        </p:txBody>
      </p:sp>
    </p:spTree>
    <p:extLst>
      <p:ext uri="{BB962C8B-B14F-4D97-AF65-F5344CB8AC3E}">
        <p14:creationId xmlns:p14="http://schemas.microsoft.com/office/powerpoint/2010/main" val="7886996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91264" cy="5289451"/>
          </a:xfrm>
        </p:spPr>
        <p:txBody>
          <a:bodyPr/>
          <a:lstStyle/>
          <a:p>
            <a:r>
              <a:rPr lang="zh-CN" altLang="en-US" dirty="0" smtClean="0"/>
              <a:t>商业活动中绝大多数判断基于一些公认的伦理原则或规范，如诚信、公正等。</a:t>
            </a:r>
          </a:p>
          <a:p>
            <a:r>
              <a:rPr lang="zh-CN" altLang="en-US" dirty="0" smtClean="0"/>
              <a:t>既然已经有了现成的判断原则或规范了，为什么还需要伦理学理论呢？有三个方面的原因。</a:t>
            </a:r>
          </a:p>
          <a:p>
            <a:endParaRPr lang="zh-CN" altLang="en-US" dirty="0"/>
          </a:p>
        </p:txBody>
      </p:sp>
    </p:spTree>
    <p:extLst>
      <p:ext uri="{BB962C8B-B14F-4D97-AF65-F5344CB8AC3E}">
        <p14:creationId xmlns:p14="http://schemas.microsoft.com/office/powerpoint/2010/main" val="19406752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19256" cy="5577483"/>
          </a:xfrm>
        </p:spPr>
        <p:txBody>
          <a:bodyPr>
            <a:normAutofit lnSpcReduction="10000"/>
          </a:bodyPr>
          <a:lstStyle/>
          <a:p>
            <a:r>
              <a:rPr lang="zh-CN" altLang="en-US" dirty="0" smtClean="0"/>
              <a:t>第一，尽管一般伦理规范在通常情况下可以应付自如，但也确实存在一些无能为力的情况。对于几种伦理规范相冲突的情形，对于那些所遵循的伦理规范可能导致不道德行为的情形，对于新出现的现象、行为，我们如何做出评价和选择呢？伦理学理论对判断行为的对与错、善与恶的理由加以解释，为疑难问题和有争议的问题的解决提供了依据。如果一个人掌握了伦理学理论，就可以在理论的指导下进行道德推理，这将有助于个人或组 织解决自身面临的复杂的道德问题。</a:t>
            </a:r>
            <a:endParaRPr lang="zh-CN" altLang="en-US" dirty="0"/>
          </a:p>
        </p:txBody>
      </p:sp>
    </p:spTree>
    <p:extLst>
      <p:ext uri="{BB962C8B-B14F-4D97-AF65-F5344CB8AC3E}">
        <p14:creationId xmlns:p14="http://schemas.microsoft.com/office/powerpoint/2010/main" val="27601620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0688"/>
            <a:ext cx="8291264" cy="5505475"/>
          </a:xfrm>
        </p:spPr>
        <p:txBody>
          <a:bodyPr>
            <a:normAutofit/>
          </a:bodyPr>
          <a:lstStyle/>
          <a:p>
            <a:r>
              <a:rPr lang="zh-CN" altLang="en-US" dirty="0" smtClean="0"/>
              <a:t>第二，对于一些常常需要做出道德评价的人来说</a:t>
            </a:r>
            <a:r>
              <a:rPr lang="en-US" altLang="zh-CN" dirty="0" smtClean="0"/>
              <a:t>,</a:t>
            </a:r>
            <a:r>
              <a:rPr lang="zh-CN" altLang="en-US" dirty="0" smtClean="0"/>
              <a:t>掌握道德推理的一些工具有助于他们向他人阐述自己行为的依据及合理性。管理者在聘用、解雇或提升某位员工时，其行为 的公正性可能会遭到质疑，在这种情况下，简单地以“我们认为这样做很公平”作为理由显 然是不够充分的和缺乏说服力的。有必要列举出种种具有说服力的理由和观点为自身行为进行辩护，而这就是道德推理的过程。</a:t>
            </a:r>
            <a:endParaRPr lang="zh-CN" altLang="en-US" dirty="0"/>
          </a:p>
        </p:txBody>
      </p:sp>
    </p:spTree>
    <p:extLst>
      <p:ext uri="{BB962C8B-B14F-4D97-AF65-F5344CB8AC3E}">
        <p14:creationId xmlns:p14="http://schemas.microsoft.com/office/powerpoint/2010/main" val="2590392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712968" cy="6264696"/>
          </a:xfrm>
        </p:spPr>
        <p:txBody>
          <a:bodyPr>
            <a:normAutofit/>
          </a:bodyPr>
          <a:lstStyle/>
          <a:p>
            <a:r>
              <a:rPr lang="zh-CN" altLang="en-US" dirty="0" smtClean="0"/>
              <a:t>（</a:t>
            </a:r>
            <a:r>
              <a:rPr lang="en-US" altLang="zh-CN" dirty="0" smtClean="0"/>
              <a:t>2</a:t>
            </a:r>
            <a:r>
              <a:rPr lang="zh-CN" altLang="en-US" dirty="0" smtClean="0"/>
              <a:t>）与福特汽车公司的案例相同，通用汽车公司也曾对是否解决雪佛兰汽车油箱和后保险杠之间距离过短容易引起爆炸事故的问题进行过内部成本测算，测算的结果是安装改进设备的成本是</a:t>
            </a:r>
            <a:r>
              <a:rPr lang="en-US" altLang="zh-CN" dirty="0" smtClean="0"/>
              <a:t>8. 5</a:t>
            </a:r>
            <a:r>
              <a:rPr lang="zh-CN" altLang="en-US" dirty="0" smtClean="0"/>
              <a:t>美元</a:t>
            </a:r>
            <a:r>
              <a:rPr lang="en-US" altLang="zh-CN" dirty="0" smtClean="0"/>
              <a:t>/</a:t>
            </a:r>
            <a:r>
              <a:rPr lang="zh-CN" altLang="en-US" dirty="0" smtClean="0"/>
              <a:t>车，按照事故概率估算的赔付成本为</a:t>
            </a:r>
            <a:r>
              <a:rPr lang="en-US" altLang="zh-CN" dirty="0" smtClean="0"/>
              <a:t>2.4</a:t>
            </a:r>
            <a:r>
              <a:rPr lang="zh-CN" altLang="en-US" dirty="0" smtClean="0"/>
              <a:t>美元</a:t>
            </a:r>
            <a:r>
              <a:rPr lang="en-US" altLang="zh-CN" dirty="0" smtClean="0"/>
              <a:t>/</a:t>
            </a:r>
            <a:r>
              <a:rPr lang="zh-CN" altLang="en-US" dirty="0" smtClean="0"/>
              <a:t>车。与福特汽车公司一样，通用汽车公司也没有针对安全问题对自己产品及时加以改进。</a:t>
            </a:r>
          </a:p>
          <a:p>
            <a:pPr marL="0" indent="0">
              <a:buNone/>
            </a:pPr>
            <a:endParaRPr lang="zh-CN" altLang="en-US" dirty="0"/>
          </a:p>
        </p:txBody>
      </p:sp>
    </p:spTree>
    <p:extLst>
      <p:ext uri="{BB962C8B-B14F-4D97-AF65-F5344CB8AC3E}">
        <p14:creationId xmlns:p14="http://schemas.microsoft.com/office/powerpoint/2010/main" val="205216842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219256" cy="5145435"/>
          </a:xfrm>
        </p:spPr>
        <p:txBody>
          <a:bodyPr/>
          <a:lstStyle/>
          <a:p>
            <a:r>
              <a:rPr lang="zh-CN" altLang="en-US" dirty="0" smtClean="0"/>
              <a:t>第三，如果我们遵循的都是传统道德准则，如何对传统道德进行客观的评价呢？伦理学理论致力于对传统道德合理性的探讨。借助于伦理学理论，我们可以解释为什么我们所接受的部分应当被接受，为什么对其他一些内容要做必要的修正或摒弃。从这个意义上讲，伦理学理论体现出了其批判性的特征。</a:t>
            </a:r>
            <a:endParaRPr lang="zh-CN" altLang="en-US" dirty="0"/>
          </a:p>
        </p:txBody>
      </p:sp>
    </p:spTree>
    <p:extLst>
      <p:ext uri="{BB962C8B-B14F-4D97-AF65-F5344CB8AC3E}">
        <p14:creationId xmlns:p14="http://schemas.microsoft.com/office/powerpoint/2010/main" val="21841397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（二）商业伦理评价理论</a:t>
            </a:r>
            <a:endParaRPr lang="zh-CN" altLang="en-US" dirty="0"/>
          </a:p>
        </p:txBody>
      </p:sp>
      <p:sp>
        <p:nvSpPr>
          <p:cNvPr id="3" name="内容占位符 2"/>
          <p:cNvSpPr>
            <a:spLocks noGrp="1"/>
          </p:cNvSpPr>
          <p:nvPr>
            <p:ph idx="1"/>
          </p:nvPr>
        </p:nvSpPr>
        <p:spPr/>
        <p:txBody>
          <a:bodyPr/>
          <a:lstStyle/>
          <a:p>
            <a:r>
              <a:rPr lang="zh-CN" altLang="en-US" dirty="0" smtClean="0"/>
              <a:t>伦理学理论归纳起来有两大流派，即目的论或结果论和义务论或道义论。道德评价理论通常也是从这两个方面展开阐述的。商业道德行为的评价应该遵循一般道德评价理论。本书从功利主义、权利论、公正论、关怀论和美德论五个方面来讨论道德评价理论的方法。</a:t>
            </a:r>
            <a:endParaRPr lang="zh-CN" altLang="en-US" dirty="0"/>
          </a:p>
        </p:txBody>
      </p:sp>
    </p:spTree>
    <p:extLst>
      <p:ext uri="{BB962C8B-B14F-4D97-AF65-F5344CB8AC3E}">
        <p14:creationId xmlns:p14="http://schemas.microsoft.com/office/powerpoint/2010/main" val="121372937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功利主义</a:t>
            </a:r>
            <a:endParaRPr lang="zh-CN" altLang="en-US" dirty="0"/>
          </a:p>
        </p:txBody>
      </p:sp>
      <p:sp>
        <p:nvSpPr>
          <p:cNvPr id="3" name="内容占位符 2"/>
          <p:cNvSpPr>
            <a:spLocks noGrp="1"/>
          </p:cNvSpPr>
          <p:nvPr>
            <p:ph idx="1"/>
          </p:nvPr>
        </p:nvSpPr>
        <p:spPr/>
        <p:txBody>
          <a:bodyPr>
            <a:normAutofit/>
          </a:bodyPr>
          <a:lstStyle/>
          <a:p>
            <a:r>
              <a:rPr lang="zh-CN" altLang="en-US" dirty="0" smtClean="0"/>
              <a:t>（</a:t>
            </a:r>
            <a:r>
              <a:rPr lang="en-US" altLang="zh-CN" dirty="0" smtClean="0"/>
              <a:t>1</a:t>
            </a:r>
            <a:r>
              <a:rPr lang="zh-CN" altLang="en-US" dirty="0" smtClean="0"/>
              <a:t>）功利主义原则</a:t>
            </a:r>
          </a:p>
          <a:p>
            <a:r>
              <a:rPr lang="zh-CN" altLang="en-US" dirty="0" smtClean="0"/>
              <a:t>功利主义原则是，当且只有正当行为所产生的总效用大于行为主体在当时条件下可能采取的任何其他行为所产生的总效用时，该行为才是道德的。功利主义原则假设我们能够衡量并加总每项行为产生的快乐（利益），减去该项行为带来的痛苦</a:t>
            </a:r>
            <a:r>
              <a:rPr lang="en-US" altLang="zh-CN" dirty="0" smtClean="0"/>
              <a:t>(</a:t>
            </a:r>
            <a:r>
              <a:rPr lang="zh-CN" altLang="en-US" dirty="0" smtClean="0"/>
              <a:t>损害），从而确定哪项行为所产生的快乐最多或痛苦最小。</a:t>
            </a:r>
          </a:p>
          <a:p>
            <a:endParaRPr lang="zh-CN" altLang="en-US" dirty="0"/>
          </a:p>
        </p:txBody>
      </p:sp>
    </p:spTree>
    <p:extLst>
      <p:ext uri="{BB962C8B-B14F-4D97-AF65-F5344CB8AC3E}">
        <p14:creationId xmlns:p14="http://schemas.microsoft.com/office/powerpoint/2010/main" val="4163110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以下是关于功利主义的六点说明。</a:t>
            </a:r>
            <a:endParaRPr lang="zh-CN" altLang="en-US" dirty="0"/>
          </a:p>
        </p:txBody>
      </p:sp>
      <p:sp>
        <p:nvSpPr>
          <p:cNvPr id="3" name="内容占位符 2"/>
          <p:cNvSpPr>
            <a:spLocks noGrp="1"/>
          </p:cNvSpPr>
          <p:nvPr>
            <p:ph idx="1"/>
          </p:nvPr>
        </p:nvSpPr>
        <p:spPr/>
        <p:txBody>
          <a:bodyPr/>
          <a:lstStyle/>
          <a:p>
            <a:r>
              <a:rPr lang="zh-CN" altLang="en-US" dirty="0" smtClean="0"/>
              <a:t>第一，功利主义原则所说的快乐最多或痛苦最小，并不仅仅针对行为人自身，而是对受 该行为影响的所有人</a:t>
            </a:r>
            <a:r>
              <a:rPr lang="en-US" altLang="zh-CN" dirty="0" smtClean="0"/>
              <a:t>(</a:t>
            </a:r>
            <a:r>
              <a:rPr lang="zh-CN" altLang="en-US" dirty="0" smtClean="0"/>
              <a:t>包括行为人）而言的。在选择行为时，功利主义并不要求我们放弃 我们自身的快乐，当然也不应该加大自身快乐的权重，自身的快乐和痛苦与他人的快乐和 痛苦是同等重要的。</a:t>
            </a:r>
            <a:endParaRPr lang="zh-CN" altLang="en-US" dirty="0"/>
          </a:p>
        </p:txBody>
      </p:sp>
    </p:spTree>
    <p:extLst>
      <p:ext uri="{BB962C8B-B14F-4D97-AF65-F5344CB8AC3E}">
        <p14:creationId xmlns:p14="http://schemas.microsoft.com/office/powerpoint/2010/main" val="39420427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第二，功利主义原则，不是说只要某项行为产生的快乐大于痛苦就是道德的，而是说在 特定情形中所有可供选择的行为中产生效用最大的行为才是道德的行为。</a:t>
            </a:r>
            <a:endParaRPr lang="zh-CN" altLang="en-US" dirty="0"/>
          </a:p>
        </p:txBody>
      </p:sp>
    </p:spTree>
    <p:extLst>
      <p:ext uri="{BB962C8B-B14F-4D97-AF65-F5344CB8AC3E}">
        <p14:creationId xmlns:p14="http://schemas.microsoft.com/office/powerpoint/2010/main" val="32470505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第三，“最大快乐”并不是说不考虑痛苦。如果几个行为都既有快乐又有痛苦。那就选择净快乐最大的那个行为，如果几个行为都只有痛苦没有快乐，而且没有别的选择，那就选痛苦最小的那个行为。</a:t>
            </a:r>
            <a:endParaRPr lang="zh-CN" altLang="en-US" dirty="0"/>
          </a:p>
        </p:txBody>
      </p:sp>
    </p:spTree>
    <p:extLst>
      <p:ext uri="{BB962C8B-B14F-4D97-AF65-F5344CB8AC3E}">
        <p14:creationId xmlns:p14="http://schemas.microsoft.com/office/powerpoint/2010/main" val="39243699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第四，同一行为对不同的人有不同性质、不同程度的影响。例如，一个人把录音机放得很响，受其影响的有</a:t>
            </a:r>
            <a:r>
              <a:rPr lang="en-US" altLang="zh-CN" dirty="0" smtClean="0"/>
              <a:t>5</a:t>
            </a:r>
            <a:r>
              <a:rPr lang="zh-CN" altLang="en-US" dirty="0" smtClean="0"/>
              <a:t>人，其中两个觉得有些愉快，两个觉得不舒服，一个觉得既不喜欢也 不难受。功利主义原则，不是让每个人投票然后根据得票多少来判断行为，而是把各种快乐和痛苦加起来，那个能够带来最大净快乐的行为就是应该选择的行为。</a:t>
            </a:r>
            <a:endParaRPr lang="zh-CN" altLang="en-US" dirty="0"/>
          </a:p>
        </p:txBody>
      </p:sp>
    </p:spTree>
    <p:extLst>
      <p:ext uri="{BB962C8B-B14F-4D97-AF65-F5344CB8AC3E}">
        <p14:creationId xmlns:p14="http://schemas.microsoft.com/office/powerpoint/2010/main" val="268639099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五，功利主义原则所说的快乐或痛苦，不仅仅指行为产生的、直接的、眼前的快乐或痛苦，也包括间接的、长远的快乐或痛苦。第六，功利主义者承认我们常常不能确切地知道行为的未来结果，因此，我们必须尽量使期望的利益最大化。</a:t>
            </a:r>
            <a:endParaRPr lang="zh-CN" altLang="en-US" dirty="0"/>
          </a:p>
        </p:txBody>
      </p:sp>
    </p:spTree>
    <p:extLst>
      <p:ext uri="{BB962C8B-B14F-4D97-AF65-F5344CB8AC3E}">
        <p14:creationId xmlns:p14="http://schemas.microsoft.com/office/powerpoint/2010/main" val="2798697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20688"/>
            <a:ext cx="8363272" cy="5505475"/>
          </a:xfrm>
        </p:spPr>
        <p:txBody>
          <a:bodyPr>
            <a:normAutofit lnSpcReduction="10000"/>
          </a:bodyPr>
          <a:lstStyle/>
          <a:p>
            <a:r>
              <a:rPr lang="en-US" altLang="zh-CN" dirty="0" smtClean="0"/>
              <a:t>【</a:t>
            </a:r>
            <a:r>
              <a:rPr lang="zh-CN" altLang="en-US" dirty="0" smtClean="0"/>
              <a:t>引例</a:t>
            </a:r>
            <a:r>
              <a:rPr lang="en-US" altLang="zh-CN" dirty="0" smtClean="0"/>
              <a:t>4-4】</a:t>
            </a:r>
          </a:p>
          <a:p>
            <a:r>
              <a:rPr lang="zh-CN" altLang="en-US" dirty="0" smtClean="0"/>
              <a:t>美国安利：“企业公民”的最大快乐</a:t>
            </a:r>
          </a:p>
          <a:p>
            <a:r>
              <a:rPr lang="en-US" altLang="zh-CN" dirty="0" smtClean="0"/>
              <a:t>——</a:t>
            </a:r>
            <a:r>
              <a:rPr lang="zh-CN" altLang="en-US" dirty="0" smtClean="0"/>
              <a:t>访美国安利公司总裁德</a:t>
            </a:r>
            <a:r>
              <a:rPr lang="en-US" altLang="zh-CN" dirty="0" smtClean="0"/>
              <a:t>•</a:t>
            </a:r>
            <a:r>
              <a:rPr lang="zh-CN" altLang="en-US" dirty="0" smtClean="0"/>
              <a:t>狄维士</a:t>
            </a:r>
          </a:p>
          <a:p>
            <a:r>
              <a:rPr lang="zh-CN" altLang="en-US" dirty="0" smtClean="0"/>
              <a:t>“企业公民”是美国安利公司总裁德</a:t>
            </a:r>
            <a:r>
              <a:rPr lang="en-US" altLang="zh-CN" dirty="0" smtClean="0"/>
              <a:t>•</a:t>
            </a:r>
            <a:r>
              <a:rPr lang="zh-CN" altLang="en-US" dirty="0" smtClean="0"/>
              <a:t>狄维士 </a:t>
            </a:r>
            <a:r>
              <a:rPr lang="en-US" altLang="zh-CN" dirty="0" smtClean="0"/>
              <a:t>2003</a:t>
            </a:r>
            <a:r>
              <a:rPr lang="zh-CN" altLang="en-US" dirty="0" smtClean="0"/>
              <a:t>年</a:t>
            </a:r>
            <a:r>
              <a:rPr lang="en-US" altLang="zh-CN" dirty="0" smtClean="0"/>
              <a:t>11</a:t>
            </a:r>
            <a:r>
              <a:rPr lang="zh-CN" altLang="en-US" dirty="0" smtClean="0"/>
              <a:t>月访华说得最多的一个词。 </a:t>
            </a:r>
            <a:r>
              <a:rPr lang="en-US" altLang="zh-CN" dirty="0" smtClean="0"/>
              <a:t>9</a:t>
            </a:r>
            <a:r>
              <a:rPr lang="zh-CN" altLang="en-US" dirty="0" smtClean="0"/>
              <a:t>曰至</a:t>
            </a:r>
            <a:r>
              <a:rPr lang="en-US" altLang="zh-CN" dirty="0" smtClean="0"/>
              <a:t>11</a:t>
            </a:r>
            <a:r>
              <a:rPr lang="zh-CN" altLang="en-US" dirty="0" smtClean="0"/>
              <a:t>日，由中华慈善总会与美中贸易委员会、国际联合劝募协会等发起的“跨国公司与公益事业高级论坛”在北京举行，德</a:t>
            </a:r>
            <a:r>
              <a:rPr lang="en-US" altLang="zh-CN" dirty="0" smtClean="0"/>
              <a:t>•</a:t>
            </a:r>
            <a:r>
              <a:rPr lang="zh-CN" altLang="en-US" dirty="0" smtClean="0"/>
              <a:t>狄维士是与会跨国公司代表中级别最高的企业领导人。</a:t>
            </a:r>
            <a:r>
              <a:rPr lang="en-US" altLang="zh-CN" dirty="0" smtClean="0"/>
              <a:t>9</a:t>
            </a:r>
            <a:r>
              <a:rPr lang="zh-CN" altLang="en-US" dirty="0" smtClean="0"/>
              <a:t>日，在论坛发表完演讲后，德</a:t>
            </a:r>
            <a:r>
              <a:rPr lang="en-US" altLang="zh-CN" dirty="0" smtClean="0"/>
              <a:t>•</a:t>
            </a:r>
            <a:r>
              <a:rPr lang="zh-CN" altLang="en-US" dirty="0" smtClean="0"/>
              <a:t>狄维士接受了记者的采访。</a:t>
            </a:r>
          </a:p>
          <a:p>
            <a:endParaRPr lang="zh-CN" altLang="en-US" dirty="0"/>
          </a:p>
        </p:txBody>
      </p:sp>
    </p:spTree>
    <p:extLst>
      <p:ext uri="{BB962C8B-B14F-4D97-AF65-F5344CB8AC3E}">
        <p14:creationId xmlns:p14="http://schemas.microsoft.com/office/powerpoint/2010/main" val="6956737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124744"/>
            <a:ext cx="8291264" cy="5001419"/>
          </a:xfrm>
        </p:spPr>
        <p:txBody>
          <a:bodyPr>
            <a:normAutofit fontScale="92500" lnSpcReduction="10000"/>
          </a:bodyPr>
          <a:lstStyle/>
          <a:p>
            <a:r>
              <a:rPr lang="zh-CN" altLang="en-US" dirty="0" smtClean="0"/>
              <a:t>何为“企业公民”，德</a:t>
            </a:r>
            <a:r>
              <a:rPr lang="en-US" altLang="zh-CN" dirty="0" smtClean="0"/>
              <a:t>•</a:t>
            </a:r>
            <a:r>
              <a:rPr lang="zh-CN" altLang="en-US" dirty="0" smtClean="0"/>
              <a:t>狄维士解释说，就是将公司视作社会的公民，一个有着自己“感 情和想法”的公民，它在参加经济活动的同时，也承担着一定的社会责任。遵守商业道德、善待员工、注重环保、改善社区条件及资助慈善事业等都是题中之意。其中，资助慈善事 业是“企业公民价值”的一个重要体现。自</a:t>
            </a:r>
            <a:r>
              <a:rPr lang="en-US" altLang="zh-CN" dirty="0" smtClean="0"/>
              <a:t>1995</a:t>
            </a:r>
            <a:r>
              <a:rPr lang="zh-CN" altLang="en-US" dirty="0" smtClean="0"/>
              <a:t>年以来，安利（中国）日用品公司参与了多项慈善公益活动，涉及环保、儿童、教育、赈灾等方面，对各项福利事业的投入及捐赠累计已接近</a:t>
            </a:r>
            <a:r>
              <a:rPr lang="en-US" altLang="zh-CN" dirty="0" smtClean="0"/>
              <a:t>8000</a:t>
            </a:r>
            <a:r>
              <a:rPr lang="zh-CN" altLang="en-US" dirty="0" smtClean="0"/>
              <a:t>万元人民币，被誉为“公益楷模”。</a:t>
            </a:r>
            <a:endParaRPr lang="zh-CN" altLang="en-US" dirty="0"/>
          </a:p>
        </p:txBody>
      </p:sp>
    </p:spTree>
    <p:extLst>
      <p:ext uri="{BB962C8B-B14F-4D97-AF65-F5344CB8AC3E}">
        <p14:creationId xmlns:p14="http://schemas.microsoft.com/office/powerpoint/2010/main" val="91405322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117</TotalTime>
  <Words>17520</Words>
  <Application>Microsoft Office PowerPoint</Application>
  <PresentationFormat>全屏显示(4:3)</PresentationFormat>
  <Paragraphs>432</Paragraphs>
  <Slides>214</Slides>
  <Notes>0</Notes>
  <HiddenSlides>0</HiddenSlides>
  <MMClips>0</MMClips>
  <ScaleCrop>false</ScaleCrop>
  <HeadingPairs>
    <vt:vector size="4" baseType="variant">
      <vt:variant>
        <vt:lpstr>主题</vt:lpstr>
      </vt:variant>
      <vt:variant>
        <vt:i4>1</vt:i4>
      </vt:variant>
      <vt:variant>
        <vt:lpstr>幻灯片标题</vt:lpstr>
      </vt:variant>
      <vt:variant>
        <vt:i4>214</vt:i4>
      </vt:variant>
    </vt:vector>
  </HeadingPairs>
  <TitlesOfParts>
    <vt:vector size="215" baseType="lpstr">
      <vt:lpstr>暗香扑面</vt:lpstr>
      <vt:lpstr>第四章  企业道德决策中商业伦理的构建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第一节 商业伦理判断与道德决策</vt:lpstr>
      <vt:lpstr>一、道德滑坡与囚徒困境</vt:lpstr>
      <vt:lpstr>PowerPoint 演示文稿</vt:lpstr>
      <vt:lpstr>PowerPoint 演示文稿</vt:lpstr>
      <vt:lpstr>PowerPoint 演示文稿</vt:lpstr>
      <vt:lpstr>PowerPoint 演示文稿</vt:lpstr>
      <vt:lpstr>PowerPoint 演示文稿</vt:lpstr>
      <vt:lpstr>（二）囚徒困境理论分析</vt:lpstr>
      <vt:lpstr>PowerPoint 演示文稿</vt:lpstr>
      <vt:lpstr>PowerPoint 演示文稿</vt:lpstr>
      <vt:lpstr>PowerPoint 演示文稿</vt:lpstr>
      <vt:lpstr>（三）社会道德领域中的囚徒困境现象</vt:lpstr>
      <vt:lpstr>PowerPoint 演示文稿</vt:lpstr>
      <vt:lpstr>PowerPoint 演示文稿</vt:lpstr>
      <vt:lpstr>（四）道德领域“囚徒困境”的相关问题分析</vt:lpstr>
      <vt:lpstr>PowerPoint 演示文稿</vt:lpstr>
      <vt:lpstr>PowerPoint 演示文稿</vt:lpstr>
      <vt:lpstr>2.个人理性、集体理性与“囚徒困境”</vt:lpstr>
      <vt:lpstr>PowerPoint 演示文稿</vt:lpstr>
      <vt:lpstr>PowerPoint 演示文稿</vt:lpstr>
      <vt:lpstr>PowerPoint 演示文稿</vt:lpstr>
      <vt:lpstr>3.道德回报与“囚徒困境”</vt:lpstr>
      <vt:lpstr>PowerPoint 演示文稿</vt:lpstr>
      <vt:lpstr>PowerPoint 演示文稿</vt:lpstr>
      <vt:lpstr>二、道德风险与逆向选择</vt:lpstr>
      <vt:lpstr>（一）道德风险概念与特点</vt:lpstr>
      <vt:lpstr>PowerPoint 演示文稿</vt:lpstr>
      <vt:lpstr>2.道德风险的特点</vt:lpstr>
      <vt:lpstr>PowerPoint 演示文稿</vt:lpstr>
      <vt:lpstr>（3）道德风险的长期性</vt:lpstr>
      <vt:lpstr>（4）道德风险的破坏性</vt:lpstr>
      <vt:lpstr> （5）道德风险的复杂性</vt:lpstr>
      <vt:lpstr>（6）道德风险的可变性</vt:lpstr>
      <vt:lpstr>3.商业道德风险产生的原因</vt:lpstr>
      <vt:lpstr>PowerPoint 演示文稿</vt:lpstr>
      <vt:lpstr>（2）委托代理关系及信息不对称是道德风险产生的关键</vt:lpstr>
      <vt:lpstr>（3）所有权的不完整是道德风险产生的重要原因</vt:lpstr>
      <vt:lpstr>（4）企业本身组织结构不合理与组织文化建设滞后是道德风险产生的温床</vt:lpstr>
      <vt:lpstr>PowerPoint 演示文稿</vt:lpstr>
      <vt:lpstr>（5）不完全市场竞争的体制弊端为道德风险产生提供了便利</vt:lpstr>
      <vt:lpstr>PowerPoint 演示文稿</vt:lpstr>
      <vt:lpstr>（6）地理区域和历史文化的差异也是道德风险产生的主要原因</vt:lpstr>
      <vt:lpstr>（二）逆向选择含义与表现</vt:lpstr>
      <vt:lpstr>PowerPoint 演示文稿</vt:lpstr>
      <vt:lpstr>2.逆向选择模型与“柠檬”理论</vt:lpstr>
      <vt:lpstr>PowerPoint 演示文稿</vt:lpstr>
      <vt:lpstr>PowerPoint 演示文稿</vt:lpstr>
      <vt:lpstr>PowerPoint 演示文稿</vt:lpstr>
      <vt:lpstr>PowerPoint 演示文稿</vt:lpstr>
      <vt:lpstr>这个例子尽管简单，但给出了逆向选择的基本含义。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（三）道德风险与逆向选择的联系、区别以及防范</vt:lpstr>
      <vt:lpstr>PowerPoint 演示文稿</vt:lpstr>
      <vt:lpstr> 2.如何防范道德风险</vt:lpstr>
      <vt:lpstr>PowerPoint 演示文稿</vt:lpstr>
      <vt:lpstr>（2）建立监督机制</vt:lpstr>
      <vt:lpstr>（3）建立激励机制</vt:lpstr>
      <vt:lpstr>（4）建立道德风险基金</vt:lpstr>
      <vt:lpstr>3.“逆向选择”问题的解决方法</vt:lpstr>
      <vt:lpstr>(2)制造与传播信号(signaling)</vt:lpstr>
      <vt:lpstr>(3)中介为买卖方提供信息</vt:lpstr>
      <vt:lpstr>(4)政府、消费者协会</vt:lpstr>
      <vt:lpstr>(5)搜寻（seeking)</vt:lpstr>
      <vt:lpstr>三、商业伦理判断及其影响因素</vt:lpstr>
      <vt:lpstr>（一）商业伦理判断</vt:lpstr>
      <vt:lpstr>PowerPoint 演示文稿</vt:lpstr>
      <vt:lpstr>PowerPoint 演示文稿</vt:lpstr>
      <vt:lpstr>PowerPoint 演示文稿</vt:lpstr>
      <vt:lpstr>PowerPoint 演示文稿</vt:lpstr>
      <vt:lpstr>PowerPoint 演示文稿</vt:lpstr>
      <vt:lpstr>PowerPoint 演示文稿</vt:lpstr>
      <vt:lpstr>（二）商业伦理评价理论</vt:lpstr>
      <vt:lpstr>1.功利主义</vt:lpstr>
      <vt:lpstr>以下是关于功利主义的六点说明。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（2）功利主义批评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2.权利论</vt:lpstr>
      <vt:lpstr>PowerPoint 演示文稿</vt:lpstr>
      <vt:lpstr>道德权利具有以下三个特点。</vt:lpstr>
      <vt:lpstr>PowerPoint 演示文稿</vt:lpstr>
      <vt:lpstr>PowerPoint 演示文稿</vt:lpstr>
      <vt:lpstr>PowerPoint 演示文稿</vt:lpstr>
      <vt:lpstr>（2）道德权利的基础：康德的绝对命令</vt:lpstr>
      <vt:lpstr>PowerPoint 演示文稿</vt:lpstr>
      <vt:lpstr>PowerPoint 演示文稿</vt:lpstr>
      <vt:lpstr>PowerPoint 演示文稿</vt:lpstr>
      <vt:lpstr>PowerPoint 演示文稿</vt:lpstr>
      <vt:lpstr>PowerPoint 演示文稿</vt:lpstr>
      <vt:lpstr>PowerPoint 演示文稿</vt:lpstr>
      <vt:lpstr>3.公正论</vt:lpstr>
      <vt:lpstr>（1）分配公正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（2）交易公正</vt:lpstr>
      <vt:lpstr>PowerPoint 演示文稿</vt:lpstr>
      <vt:lpstr>（3）程序公正</vt:lpstr>
      <vt:lpstr>PowerPoint 演示文稿</vt:lpstr>
      <vt:lpstr>PowerPoint 演示文稿</vt:lpstr>
      <vt:lpstr>PowerPoint 演示文稿</vt:lpstr>
      <vt:lpstr>PowerPoint 演示文稿</vt:lpstr>
      <vt:lpstr> （4）惩罚公正</vt:lpstr>
      <vt:lpstr>PowerPoint 演示文稿</vt:lpstr>
      <vt:lpstr>（5）补偿公正</vt:lpstr>
      <vt:lpstr>5.关怀论</vt:lpstr>
      <vt:lpstr>PowerPoint 演示文稿</vt:lpstr>
      <vt:lpstr>PowerPoint 演示文稿</vt:lpstr>
      <vt:lpstr>5.美德论</vt:lpstr>
      <vt:lpstr>PowerPoint 演示文稿</vt:lpstr>
      <vt:lpstr>PowerPoint 演示文稿</vt:lpstr>
      <vt:lpstr>PowerPoint 演示文稿</vt:lpstr>
      <vt:lpstr>（三）商业伦理判断的影响因素</vt:lpstr>
      <vt:lpstr>PowerPoint 演示文稿</vt:lpstr>
      <vt:lpstr>PowerPoint 演示文稿</vt:lpstr>
      <vt:lpstr>PowerPoint 演示文稿</vt:lpstr>
      <vt:lpstr>2.组织因素影响个人的道德评价</vt:lpstr>
      <vt:lpstr>PowerPoint 演示文稿</vt:lpstr>
      <vt:lpstr>3.行业、职业因素影响个人的道德评价</vt:lpstr>
      <vt:lpstr>4.社会因素影响个人的道德评价</vt:lpstr>
      <vt:lpstr>第二节 企业道德决策中商业伦理的构建模型</vt:lpstr>
      <vt:lpstr>PowerPoint 演示文稿</vt:lpstr>
      <vt:lpstr>PowerPoint 演示文稿</vt:lpstr>
      <vt:lpstr>一、布来查德和皮尔伦理检査模型</vt:lpstr>
      <vt:lpstr>PowerPoint 演示文稿</vt:lpstr>
      <vt:lpstr>PowerPoint 演示文稿</vt:lpstr>
      <vt:lpstr>PowerPoint 演示文稿</vt:lpstr>
      <vt:lpstr>三、“九问式”模型</vt:lpstr>
      <vt:lpstr>PowerPoint 演示文稿</vt:lpstr>
      <vt:lpstr>PowerPoint 演示文稿</vt:lpstr>
      <vt:lpstr>PowerPoint 演示文稿</vt:lpstr>
      <vt:lpstr>四、纳什模型</vt:lpstr>
      <vt:lpstr>PowerPoint 演示文稿</vt:lpstr>
      <vt:lpstr>PowerPoint 演示文稿</vt:lpstr>
      <vt:lpstr>PowerPoint 演示文稿</vt:lpstr>
      <vt:lpstr>PowerPoint 演示文稿</vt:lpstr>
      <vt:lpstr>五、利益相关者分析模型</vt:lpstr>
      <vt:lpstr>PowerPoint 演示文稿</vt:lpstr>
      <vt:lpstr>第三节 企业道德决策中商业伦理的规则设计</vt:lpstr>
      <vt:lpstr>一、商业道德决策原则</vt:lpstr>
      <vt:lpstr>PowerPoint 演示文稿</vt:lpstr>
      <vt:lpstr>(二）商业伦理道德决策各阶段须掌握的10个原则</vt:lpstr>
      <vt:lpstr>PowerPoint 演示文稿</vt:lpstr>
      <vt:lpstr>PowerPoint 演示文稿</vt:lpstr>
      <vt:lpstr>PowerPoint 演示文稿</vt:lpstr>
      <vt:lpstr>PowerPoint 演示文稿</vt:lpstr>
      <vt:lpstr>(三）反映商业伦理决策过程的基本原则</vt:lpstr>
      <vt:lpstr>(1) 可行性原则</vt:lpstr>
      <vt:lpstr>(2) 科学性原则</vt:lpstr>
      <vt:lpstr>PowerPoint 演示文稿</vt:lpstr>
      <vt:lpstr>(3) 民主性原则</vt:lpstr>
      <vt:lpstr>(4) 整体性原则</vt:lpstr>
      <vt:lpstr>(5) 预测性原则</vt:lpstr>
      <vt:lpstr> </vt:lpstr>
      <vt:lpstr>PowerPoint 演示文稿</vt:lpstr>
      <vt:lpstr>PowerPoint 演示文稿</vt:lpstr>
      <vt:lpstr>二、商业道德决策的主要步骤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王毓</dc:creator>
  <cp:lastModifiedBy>Windows 用户</cp:lastModifiedBy>
  <cp:revision>15</cp:revision>
  <dcterms:created xsi:type="dcterms:W3CDTF">2017-09-15T03:42:31Z</dcterms:created>
  <dcterms:modified xsi:type="dcterms:W3CDTF">2017-09-24T13:39:05Z</dcterms:modified>
</cp:coreProperties>
</file>